
<file path=[Content_Types].xml><?xml version="1.0" encoding="utf-8"?>
<Types xmlns="http://schemas.openxmlformats.org/package/2006/content-types">
  <Default Extension="png" ContentType="image/png"/>
  <Default Extension="jpeg" ContentType="image/jpeg"/>
  <Default Extension="JPG" ContentType="image/.jp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
  </p:notesMasterIdLst>
  <p:handoutMasterIdLst>
    <p:handoutMasterId r:id="rId19"/>
  </p:handoutMasterIdLst>
  <p:sldIdLst>
    <p:sldId id="257" r:id="rId3"/>
    <p:sldId id="260" r:id="rId4"/>
    <p:sldId id="283" r:id="rId6"/>
    <p:sldId id="307" r:id="rId7"/>
    <p:sldId id="308" r:id="rId8"/>
    <p:sldId id="302" r:id="rId9"/>
    <p:sldId id="265" r:id="rId10"/>
    <p:sldId id="313" r:id="rId11"/>
    <p:sldId id="332" r:id="rId12"/>
    <p:sldId id="333" r:id="rId13"/>
    <p:sldId id="305" r:id="rId14"/>
    <p:sldId id="316" r:id="rId15"/>
    <p:sldId id="306" r:id="rId16"/>
    <p:sldId id="331" r:id="rId17"/>
    <p:sldId id="270" r:id="rId18"/>
  </p:sldIdLst>
  <p:sldSz cx="9144000" cy="5143500" type="screen16x9"/>
  <p:notesSz cx="6858000" cy="9144000"/>
  <p:embeddedFontLst>
    <p:embeddedFont>
      <p:font typeface="Impact" panose="020B0806030902050204" pitchFamily="34" charset="0"/>
      <p:regular r:id="rId23"/>
    </p:embeddedFont>
    <p:embeddedFont>
      <p:font typeface="汉仪雅酷黑简" panose="00020600040101010101" charset="-122"/>
      <p:regular r:id="rId24"/>
    </p:embeddedFont>
    <p:embeddedFont>
      <p:font typeface="微软雅黑" panose="020B0503020204020204" pitchFamily="34" charset="-122"/>
      <p:regular r:id="rId25"/>
    </p:embeddedFont>
    <p:embeddedFont>
      <p:font typeface="Calibri" panose="020F0502020204030204" pitchFamily="34" charset="0"/>
      <p:regular r:id="rId26"/>
      <p:bold r:id="rId27"/>
      <p:italic r:id="rId28"/>
      <p:boldItalic r:id="rId29"/>
    </p:embeddedFont>
    <p:embeddedFont>
      <p:font typeface="华文中宋" panose="02010600040101010101" pitchFamily="2" charset="-122"/>
      <p:regular r:id="rId30"/>
    </p:embeddedFont>
    <p:embeddedFont>
      <p:font typeface="WPS灵秀黑" charset="-122"/>
      <p:regular r:id="rId31"/>
    </p:embeddedFont>
    <p:embeddedFont>
      <p:font typeface="Arial Black" panose="020B0A04020102020204" pitchFamily="34" charset="0"/>
      <p:bold r:id="rId32"/>
    </p:embeddedFont>
    <p:embeddedFont>
      <p:font typeface="Calibri Light" panose="020F0302020204030204" charset="0"/>
      <p:regular r:id="rId33"/>
      <p:italic r:id="rId34"/>
    </p:embeddedFont>
  </p:embeddedFontLst>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29" userDrawn="1">
          <p15:clr>
            <a:srgbClr val="A4A3A4"/>
          </p15:clr>
        </p15:guide>
        <p15:guide id="2" pos="275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A9C"/>
    <a:srgbClr val="AE002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244" autoAdjust="0"/>
  </p:normalViewPr>
  <p:slideViewPr>
    <p:cSldViewPr snapToGrid="0" showGuides="1">
      <p:cViewPr varScale="1">
        <p:scale>
          <a:sx n="121" d="100"/>
          <a:sy n="121" d="100"/>
        </p:scale>
        <p:origin x="812" y="64"/>
      </p:cViewPr>
      <p:guideLst>
        <p:guide orient="horz" pos="1529"/>
        <p:guide pos="2755"/>
      </p:guideLst>
    </p:cSldViewPr>
  </p:slideViewPr>
  <p:notesTextViewPr>
    <p:cViewPr>
      <p:scale>
        <a:sx n="1" d="1"/>
        <a:sy n="1" d="1"/>
      </p:scale>
      <p:origin x="0" y="0"/>
    </p:cViewPr>
  </p:notesTextViewPr>
  <p:sorterViewPr>
    <p:cViewPr>
      <p:scale>
        <a:sx n="186" d="100"/>
        <a:sy n="18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4" Type="http://schemas.openxmlformats.org/officeDocument/2006/relationships/font" Target="fonts/font12.fntdata"/><Relationship Id="rId33" Type="http://schemas.openxmlformats.org/officeDocument/2006/relationships/font" Target="fonts/font11.fntdata"/><Relationship Id="rId32" Type="http://schemas.openxmlformats.org/officeDocument/2006/relationships/font" Target="fonts/font10.fntdata"/><Relationship Id="rId31" Type="http://schemas.openxmlformats.org/officeDocument/2006/relationships/font" Target="fonts/font9.fntdata"/><Relationship Id="rId30" Type="http://schemas.openxmlformats.org/officeDocument/2006/relationships/font" Target="fonts/font8.fntdata"/><Relationship Id="rId3" Type="http://schemas.openxmlformats.org/officeDocument/2006/relationships/slide" Target="slides/slide1.xml"/><Relationship Id="rId29" Type="http://schemas.openxmlformats.org/officeDocument/2006/relationships/font" Target="fonts/font7.fntdata"/><Relationship Id="rId28" Type="http://schemas.openxmlformats.org/officeDocument/2006/relationships/font" Target="fonts/font6.fntdata"/><Relationship Id="rId27" Type="http://schemas.openxmlformats.org/officeDocument/2006/relationships/font" Target="fonts/font5.fntdata"/><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png>
</file>

<file path=ppt/media/image12.png>
</file>

<file path=ppt/media/image13.png>
</file>

<file path=ppt/media/image14.jpeg>
</file>

<file path=ppt/media/image15.png>
</file>

<file path=ppt/media/image16.png>
</file>

<file path=ppt/media/image17.wdp>
</file>

<file path=ppt/media/image2.png>
</file>

<file path=ppt/media/image3.pn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94"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1048795"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82E88AC-CA57-4DCB-A6C9-DB13BA6A719A}" type="datetimeFigureOut">
              <a:rPr lang="zh-CN" altLang="en-US" smtClean="0"/>
            </a:fld>
            <a:endParaRPr lang="zh-CN" altLang="en-US"/>
          </a:p>
        </p:txBody>
      </p:sp>
      <p:sp>
        <p:nvSpPr>
          <p:cNvPr id="1048796"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1048797"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798"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1048799"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F96D590-AF61-4CDF-A470-9923399AC04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48581"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1048582"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1048583" name="Date Placeholder 3"/>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584" name="Footer Placeholder 4"/>
          <p:cNvSpPr>
            <a:spLocks noGrp="1"/>
          </p:cNvSpPr>
          <p:nvPr>
            <p:ph type="ftr" sz="quarter" idx="11"/>
          </p:nvPr>
        </p:nvSpPr>
        <p:spPr/>
        <p:txBody>
          <a:bodyPr/>
          <a:lstStyle/>
          <a:p>
            <a:endParaRPr lang="zh-CN" altLang="en-US"/>
          </a:p>
        </p:txBody>
      </p:sp>
      <p:sp>
        <p:nvSpPr>
          <p:cNvPr id="1048585" name="Slide Number Placeholder 5"/>
          <p:cNvSpPr>
            <a:spLocks noGrp="1"/>
          </p:cNvSpPr>
          <p:nvPr>
            <p:ph type="sldNum" sz="quarter" idx="12"/>
          </p:nvPr>
        </p:nvSpPr>
        <p:spPr/>
        <p:txBody>
          <a:bodyPr/>
          <a:lstStyle/>
          <a:p>
            <a:fld id="{22DB4A00-68A7-4DC7-9AB4-DF25095812E6}" type="slidenum">
              <a:rPr lang="zh-CN" altLang="en-US" smtClean="0"/>
            </a:fld>
            <a:endParaRPr lang="zh-CN" altLang="en-US"/>
          </a:p>
        </p:txBody>
      </p:sp>
      <p:sp>
        <p:nvSpPr>
          <p:cNvPr id="2" name="矩形 1"/>
          <p:cNvSpPr/>
          <p:nvPr userDrawn="1"/>
        </p:nvSpPr>
        <p:spPr>
          <a:xfrm>
            <a:off x="0" y="0"/>
            <a:ext cx="9144000" cy="5143500"/>
          </a:xfrm>
          <a:prstGeom prst="rect">
            <a:avLst/>
          </a:prstGeom>
          <a:solidFill>
            <a:schemeClr val="bg1">
              <a:alpha val="7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1048778" name="Date Placeholder 1"/>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79" name="Footer Placeholder 2"/>
          <p:cNvSpPr>
            <a:spLocks noGrp="1"/>
          </p:cNvSpPr>
          <p:nvPr>
            <p:ph type="ftr" sz="quarter" idx="11"/>
          </p:nvPr>
        </p:nvSpPr>
        <p:spPr/>
        <p:txBody>
          <a:bodyPr/>
          <a:lstStyle/>
          <a:p>
            <a:endParaRPr lang="zh-CN" altLang="en-US"/>
          </a:p>
        </p:txBody>
      </p:sp>
      <p:sp>
        <p:nvSpPr>
          <p:cNvPr id="1048780" name="Slide Number Placeholder 3"/>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048746"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1048747"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48"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1048749" name="Date Placeholder 4"/>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50" name="Footer Placeholder 5"/>
          <p:cNvSpPr>
            <a:spLocks noGrp="1"/>
          </p:cNvSpPr>
          <p:nvPr>
            <p:ph type="ftr" sz="quarter" idx="11"/>
          </p:nvPr>
        </p:nvSpPr>
        <p:spPr/>
        <p:txBody>
          <a:bodyPr/>
          <a:lstStyle/>
          <a:p>
            <a:endParaRPr lang="zh-CN" altLang="en-US"/>
          </a:p>
        </p:txBody>
      </p:sp>
      <p:sp>
        <p:nvSpPr>
          <p:cNvPr id="1048751" name="Slide Number Placeholder 6"/>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104877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104877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104877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1048775" name="Date Placeholder 4"/>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76" name="Footer Placeholder 5"/>
          <p:cNvSpPr>
            <a:spLocks noGrp="1"/>
          </p:cNvSpPr>
          <p:nvPr>
            <p:ph type="ftr" sz="quarter" idx="11"/>
          </p:nvPr>
        </p:nvSpPr>
        <p:spPr/>
        <p:txBody>
          <a:bodyPr/>
          <a:lstStyle/>
          <a:p>
            <a:endParaRPr lang="zh-CN" altLang="en-US"/>
          </a:p>
        </p:txBody>
      </p:sp>
      <p:sp>
        <p:nvSpPr>
          <p:cNvPr id="1048777" name="Slide Number Placeholder 6"/>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1048741" name="Title 1"/>
          <p:cNvSpPr>
            <a:spLocks noGrp="1"/>
          </p:cNvSpPr>
          <p:nvPr>
            <p:ph type="title"/>
          </p:nvPr>
        </p:nvSpPr>
        <p:spPr/>
        <p:txBody>
          <a:bodyPr/>
          <a:lstStyle/>
          <a:p>
            <a:r>
              <a:rPr lang="zh-CN" altLang="en-US"/>
              <a:t>单击此处编辑母版标题样式</a:t>
            </a:r>
            <a:endParaRPr lang="en-US" dirty="0"/>
          </a:p>
        </p:txBody>
      </p:sp>
      <p:sp>
        <p:nvSpPr>
          <p:cNvPr id="1048742"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43" name="Date Placeholder 3"/>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44" name="Footer Placeholder 4"/>
          <p:cNvSpPr>
            <a:spLocks noGrp="1"/>
          </p:cNvSpPr>
          <p:nvPr>
            <p:ph type="ftr" sz="quarter" idx="11"/>
          </p:nvPr>
        </p:nvSpPr>
        <p:spPr/>
        <p:txBody>
          <a:bodyPr/>
          <a:lstStyle/>
          <a:p>
            <a:endParaRPr lang="zh-CN" altLang="en-US"/>
          </a:p>
        </p:txBody>
      </p:sp>
      <p:sp>
        <p:nvSpPr>
          <p:cNvPr id="1048745" name="Slide Number Placeholder 5"/>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 文本">
    <p:spTree>
      <p:nvGrpSpPr>
        <p:cNvPr id="1" name=""/>
        <p:cNvGrpSpPr/>
        <p:nvPr/>
      </p:nvGrpSpPr>
      <p:grpSpPr>
        <a:xfrm>
          <a:off x="0" y="0"/>
          <a:ext cx="0" cy="0"/>
          <a:chOff x="0" y="0"/>
          <a:chExt cx="0" cy="0"/>
        </a:xfrm>
      </p:grpSpPr>
      <p:sp>
        <p:nvSpPr>
          <p:cNvPr id="1048781"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1048782"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83" name="Date Placeholder 3"/>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84" name="Footer Placeholder 4"/>
          <p:cNvSpPr>
            <a:spLocks noGrp="1"/>
          </p:cNvSpPr>
          <p:nvPr>
            <p:ph type="ftr" sz="quarter" idx="11"/>
          </p:nvPr>
        </p:nvSpPr>
        <p:spPr/>
        <p:txBody>
          <a:bodyPr/>
          <a:lstStyle/>
          <a:p>
            <a:endParaRPr lang="zh-CN" altLang="en-US"/>
          </a:p>
        </p:txBody>
      </p:sp>
      <p:sp>
        <p:nvSpPr>
          <p:cNvPr id="1048785" name="Slide Number Placeholder 5"/>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1048756" name="Title 1"/>
          <p:cNvSpPr>
            <a:spLocks noGrp="1"/>
          </p:cNvSpPr>
          <p:nvPr>
            <p:ph type="title"/>
          </p:nvPr>
        </p:nvSpPr>
        <p:spPr/>
        <p:txBody>
          <a:bodyPr/>
          <a:lstStyle/>
          <a:p>
            <a:r>
              <a:rPr lang="zh-CN" altLang="en-US"/>
              <a:t>单击此处编辑母版标题样式</a:t>
            </a:r>
            <a:endParaRPr lang="en-US" dirty="0"/>
          </a:p>
        </p:txBody>
      </p:sp>
      <p:sp>
        <p:nvSpPr>
          <p:cNvPr id="1048757"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58" name="Date Placeholder 3"/>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59" name="Footer Placeholder 4"/>
          <p:cNvSpPr>
            <a:spLocks noGrp="1"/>
          </p:cNvSpPr>
          <p:nvPr>
            <p:ph type="ftr" sz="quarter" idx="11"/>
          </p:nvPr>
        </p:nvSpPr>
        <p:spPr/>
        <p:txBody>
          <a:bodyPr/>
          <a:lstStyle/>
          <a:p>
            <a:endParaRPr lang="zh-CN" altLang="en-US"/>
          </a:p>
        </p:txBody>
      </p:sp>
      <p:sp>
        <p:nvSpPr>
          <p:cNvPr id="1048760" name="Slide Number Placeholder 5"/>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pic>
        <p:nvPicPr>
          <p:cNvPr id="2097155" name="图片 9"/>
          <p:cNvPicPr>
            <a:picLocks noChangeAspect="1"/>
          </p:cNvPicPr>
          <p:nvPr userDrawn="1"/>
        </p:nvPicPr>
        <p:blipFill>
          <a:blip r:embed="rId2"/>
          <a:stretch>
            <a:fillRect/>
          </a:stretch>
        </p:blipFill>
        <p:spPr>
          <a:xfrm>
            <a:off x="0" y="2286"/>
            <a:ext cx="9144000" cy="5138928"/>
          </a:xfrm>
          <a:prstGeom prst="rect">
            <a:avLst/>
          </a:prstGeom>
        </p:spPr>
      </p:pic>
      <p:sp>
        <p:nvSpPr>
          <p:cNvPr id="1048600" name="矩形 10"/>
          <p:cNvSpPr/>
          <p:nvPr userDrawn="1"/>
        </p:nvSpPr>
        <p:spPr>
          <a:xfrm>
            <a:off x="0" y="0"/>
            <a:ext cx="9144000" cy="5143500"/>
          </a:xfrm>
          <a:prstGeom prst="rect">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01" name="Rectangle 8"/>
          <p:cNvSpPr>
            <a:spLocks noChangeArrowheads="1"/>
          </p:cNvSpPr>
          <p:nvPr userDrawn="1"/>
        </p:nvSpPr>
        <p:spPr bwMode="auto">
          <a:xfrm flipV="1">
            <a:off x="396413" y="475199"/>
            <a:ext cx="5689601" cy="45719"/>
          </a:xfrm>
          <a:prstGeom prst="rect">
            <a:avLst/>
          </a:prstGeom>
          <a:solidFill>
            <a:srgbClr val="C00000"/>
          </a:solidFill>
          <a:ln w="9525">
            <a:noFill/>
            <a:miter lim="800000"/>
          </a:ln>
          <a:effectLst/>
        </p:spPr>
        <p:txBody>
          <a:bodyPr wrap="none" anchor="ctr"/>
          <a:lstStyle/>
          <a:p>
            <a:pPr algn="ctr" eaLnBrk="1" fontAlgn="auto" hangingPunct="1">
              <a:spcBef>
                <a:spcPct val="20000"/>
              </a:spcBef>
              <a:spcAft>
                <a:spcPts val="0"/>
              </a:spcAft>
            </a:pPr>
            <a:endParaRPr lang="zh-CN" altLang="en-US">
              <a:solidFill>
                <a:schemeClr val="tx1">
                  <a:lumMod val="65000"/>
                  <a:lumOff val="35000"/>
                </a:schemeClr>
              </a:solidFill>
              <a:effectLst>
                <a:outerShdw blurRad="38100" dist="38100" dir="2700000" algn="tl">
                  <a:srgbClr val="000000">
                    <a:alpha val="43137"/>
                  </a:srgbClr>
                </a:outerShdw>
              </a:effectLst>
              <a:latin typeface="+mn-lt"/>
            </a:endParaRPr>
          </a:p>
        </p:txBody>
      </p:sp>
      <p:sp>
        <p:nvSpPr>
          <p:cNvPr id="1048602" name="矩形 8"/>
          <p:cNvSpPr/>
          <p:nvPr userDrawn="1"/>
        </p:nvSpPr>
        <p:spPr>
          <a:xfrm>
            <a:off x="0" y="0"/>
            <a:ext cx="396413" cy="9504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97156" name="图片 12"/>
          <p:cNvPicPr>
            <a:picLocks noChangeAspect="1"/>
          </p:cNvPicPr>
          <p:nvPr userDrawn="1"/>
        </p:nvPicPr>
        <p:blipFill>
          <a:blip r:embed="rId3" cstate="print"/>
          <a:stretch>
            <a:fillRect/>
          </a:stretch>
        </p:blipFill>
        <p:spPr>
          <a:xfrm>
            <a:off x="8170065" y="22858"/>
            <a:ext cx="973935" cy="950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标题和内容">
    <p:bg>
      <p:bgPr>
        <a:solidFill>
          <a:schemeClr val="bg1"/>
        </a:solidFill>
        <a:effectLst/>
      </p:bgPr>
    </p:bg>
    <p:spTree>
      <p:nvGrpSpPr>
        <p:cNvPr id="1" name=""/>
        <p:cNvGrpSpPr/>
        <p:nvPr/>
      </p:nvGrpSpPr>
      <p:grpSpPr>
        <a:xfrm>
          <a:off x="0" y="0"/>
          <a:ext cx="0" cy="0"/>
          <a:chOff x="0" y="0"/>
          <a:chExt cx="0" cy="0"/>
        </a:xfrm>
      </p:grpSpPr>
      <p:pic>
        <p:nvPicPr>
          <p:cNvPr id="2097162" name="图片 9"/>
          <p:cNvPicPr>
            <a:picLocks noChangeAspect="1"/>
          </p:cNvPicPr>
          <p:nvPr userDrawn="1"/>
        </p:nvPicPr>
        <p:blipFill>
          <a:blip r:embed="rId2"/>
          <a:stretch>
            <a:fillRect/>
          </a:stretch>
        </p:blipFill>
        <p:spPr>
          <a:xfrm>
            <a:off x="0" y="2286"/>
            <a:ext cx="9144000" cy="5138928"/>
          </a:xfrm>
          <a:prstGeom prst="rect">
            <a:avLst/>
          </a:prstGeom>
        </p:spPr>
      </p:pic>
      <p:sp>
        <p:nvSpPr>
          <p:cNvPr id="1048650" name="矩形 3"/>
          <p:cNvSpPr/>
          <p:nvPr userDrawn="1"/>
        </p:nvSpPr>
        <p:spPr>
          <a:xfrm>
            <a:off x="0" y="0"/>
            <a:ext cx="9144000" cy="5143500"/>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51" name="等腰三角形 2"/>
          <p:cNvSpPr/>
          <p:nvPr userDrawn="1"/>
        </p:nvSpPr>
        <p:spPr>
          <a:xfrm rot="5400000">
            <a:off x="-246271" y="246271"/>
            <a:ext cx="1013460" cy="520918"/>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48652" name="Rectangle 8"/>
          <p:cNvSpPr>
            <a:spLocks noChangeArrowheads="1"/>
          </p:cNvSpPr>
          <p:nvPr userDrawn="1"/>
        </p:nvSpPr>
        <p:spPr bwMode="auto">
          <a:xfrm flipV="1">
            <a:off x="260459" y="493197"/>
            <a:ext cx="5689601" cy="45719"/>
          </a:xfrm>
          <a:prstGeom prst="rect">
            <a:avLst/>
          </a:prstGeom>
          <a:solidFill>
            <a:srgbClr val="C00000"/>
          </a:solidFill>
          <a:ln w="9525">
            <a:noFill/>
            <a:miter lim="800000"/>
          </a:ln>
          <a:effectLst/>
        </p:spPr>
        <p:txBody>
          <a:bodyPr wrap="none" anchor="ctr"/>
          <a:lstStyle/>
          <a:p>
            <a:pPr algn="ctr" eaLnBrk="1" fontAlgn="auto" hangingPunct="1">
              <a:spcBef>
                <a:spcPct val="20000"/>
              </a:spcBef>
              <a:spcAft>
                <a:spcPts val="0"/>
              </a:spcAft>
            </a:pPr>
            <a:endParaRPr lang="zh-CN" altLang="en-US">
              <a:solidFill>
                <a:schemeClr val="tx1">
                  <a:lumMod val="65000"/>
                  <a:lumOff val="35000"/>
                </a:schemeClr>
              </a:solidFill>
              <a:effectLst>
                <a:outerShdw blurRad="38100" dist="38100" dir="2700000" algn="tl">
                  <a:srgbClr val="000000">
                    <a:alpha val="43137"/>
                  </a:srgbClr>
                </a:outerShdw>
              </a:effectLst>
              <a:latin typeface="+mn-lt"/>
            </a:endParaRPr>
          </a:p>
        </p:txBody>
      </p:sp>
      <p:pic>
        <p:nvPicPr>
          <p:cNvPr id="2097163" name="图片 5"/>
          <p:cNvPicPr>
            <a:picLocks noChangeAspect="1"/>
          </p:cNvPicPr>
          <p:nvPr userDrawn="1"/>
        </p:nvPicPr>
        <p:blipFill>
          <a:blip r:embed="rId3" cstate="print"/>
          <a:stretch>
            <a:fillRect/>
          </a:stretch>
        </p:blipFill>
        <p:spPr>
          <a:xfrm>
            <a:off x="8058773" y="0"/>
            <a:ext cx="1085227" cy="10893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标题和内容">
    <p:bg>
      <p:bgPr>
        <a:solidFill>
          <a:schemeClr val="bg1"/>
        </a:solidFill>
        <a:effectLst/>
      </p:bgPr>
    </p:bg>
    <p:spTree>
      <p:nvGrpSpPr>
        <p:cNvPr id="1" name=""/>
        <p:cNvGrpSpPr/>
        <p:nvPr/>
      </p:nvGrpSpPr>
      <p:grpSpPr>
        <a:xfrm>
          <a:off x="0" y="0"/>
          <a:ext cx="0" cy="0"/>
          <a:chOff x="0" y="0"/>
          <a:chExt cx="0" cy="0"/>
        </a:xfrm>
      </p:grpSpPr>
      <p:sp>
        <p:nvSpPr>
          <p:cNvPr id="1048616" name="矩形 4"/>
          <p:cNvSpPr/>
          <p:nvPr userDrawn="1"/>
        </p:nvSpPr>
        <p:spPr>
          <a:xfrm>
            <a:off x="0" y="0"/>
            <a:ext cx="9144000" cy="5143500"/>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97157" name="图片 5"/>
          <p:cNvPicPr>
            <a:picLocks noChangeAspect="1"/>
          </p:cNvPicPr>
          <p:nvPr userDrawn="1"/>
        </p:nvPicPr>
        <p:blipFill>
          <a:blip r:embed="rId2"/>
          <a:stretch>
            <a:fillRect/>
          </a:stretch>
        </p:blipFill>
        <p:spPr>
          <a:xfrm>
            <a:off x="0" y="2286"/>
            <a:ext cx="9144000" cy="5138928"/>
          </a:xfrm>
          <a:prstGeom prst="rect">
            <a:avLst/>
          </a:prstGeom>
        </p:spPr>
      </p:pic>
      <p:sp>
        <p:nvSpPr>
          <p:cNvPr id="1048617" name="矩形 1"/>
          <p:cNvSpPr/>
          <p:nvPr userDrawn="1"/>
        </p:nvSpPr>
        <p:spPr>
          <a:xfrm>
            <a:off x="0" y="0"/>
            <a:ext cx="9144000" cy="5143500"/>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48761"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1048762"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endParaRPr lang="zh-CN" altLang="en-US"/>
          </a:p>
        </p:txBody>
      </p:sp>
      <p:sp>
        <p:nvSpPr>
          <p:cNvPr id="1048763" name="Date Placeholder 3"/>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64" name="Footer Placeholder 4"/>
          <p:cNvSpPr>
            <a:spLocks noGrp="1"/>
          </p:cNvSpPr>
          <p:nvPr>
            <p:ph type="ftr" sz="quarter" idx="11"/>
          </p:nvPr>
        </p:nvSpPr>
        <p:spPr/>
        <p:txBody>
          <a:bodyPr/>
          <a:lstStyle/>
          <a:p>
            <a:endParaRPr lang="zh-CN" altLang="en-US"/>
          </a:p>
        </p:txBody>
      </p:sp>
      <p:sp>
        <p:nvSpPr>
          <p:cNvPr id="1048765" name="Slide Number Placeholder 5"/>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1048736" name="标题 1"/>
          <p:cNvSpPr>
            <a:spLocks noGrp="1"/>
          </p:cNvSpPr>
          <p:nvPr>
            <p:ph type="title"/>
          </p:nvPr>
        </p:nvSpPr>
        <p:spPr/>
        <p:txBody>
          <a:bodyPr/>
          <a:lstStyle/>
          <a:p>
            <a:r>
              <a:rPr lang="zh-CN" altLang="en-US"/>
              <a:t>单击此处编辑母版标题样式</a:t>
            </a:r>
            <a:endParaRPr lang="zh-CN" altLang="en-US"/>
          </a:p>
        </p:txBody>
      </p:sp>
      <p:sp>
        <p:nvSpPr>
          <p:cNvPr id="1048737" name="日期占位符 2"/>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38" name="页脚占位符 3"/>
          <p:cNvSpPr>
            <a:spLocks noGrp="1"/>
          </p:cNvSpPr>
          <p:nvPr>
            <p:ph type="ftr" sz="quarter" idx="11"/>
          </p:nvPr>
        </p:nvSpPr>
        <p:spPr/>
        <p:txBody>
          <a:bodyPr/>
          <a:lstStyle/>
          <a:p>
            <a:endParaRPr lang="zh-CN" altLang="en-US"/>
          </a:p>
        </p:txBody>
      </p:sp>
      <p:sp>
        <p:nvSpPr>
          <p:cNvPr id="1048739" name="灯片编号占位符 4"/>
          <p:cNvSpPr>
            <a:spLocks noGrp="1"/>
          </p:cNvSpPr>
          <p:nvPr>
            <p:ph type="sldNum" sz="quarter" idx="12"/>
          </p:nvPr>
        </p:nvSpPr>
        <p:spPr/>
        <p:txBody>
          <a:bodyPr/>
          <a:lstStyle/>
          <a:p>
            <a:fld id="{22DB4A00-68A7-4DC7-9AB4-DF25095812E6}" type="slidenum">
              <a:rPr lang="zh-CN" altLang="en-US" smtClean="0"/>
            </a:fld>
            <a:endParaRPr lang="zh-CN" altLang="en-US"/>
          </a:p>
        </p:txBody>
      </p:sp>
      <p:sp>
        <p:nvSpPr>
          <p:cNvPr id="1048740" name="矩形 6"/>
          <p:cNvSpPr/>
          <p:nvPr userDrawn="1"/>
        </p:nvSpPr>
        <p:spPr>
          <a:xfrm>
            <a:off x="298828" y="3860282"/>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模板下载：</a:t>
            </a:r>
            <a:r>
              <a:rPr kumimoji="0" lang="en-US" altLang="zh-CN" sz="100" b="0" i="0" u="none" strike="noStrike" kern="0" cap="none" spc="0" normalizeH="0" baseline="0" noProof="0" dirty="0">
                <a:ln>
                  <a:noFill/>
                </a:ln>
                <a:solidFill>
                  <a:prstClr val="white"/>
                </a:solidFill>
                <a:effectLst/>
                <a:uLnTx/>
                <a:uFillTx/>
              </a:rPr>
              <a:t>www.1ppt.com/moban/     </a:t>
            </a:r>
            <a:r>
              <a:rPr kumimoji="0" lang="zh-CN" altLang="en-US" sz="100" b="0" i="0" u="none" strike="noStrike" kern="0" cap="none" spc="0" normalizeH="0" baseline="0" noProof="0" dirty="0">
                <a:ln>
                  <a:noFill/>
                </a:ln>
                <a:solidFill>
                  <a:prstClr val="white"/>
                </a:solidFill>
                <a:effectLst/>
                <a:uLnTx/>
                <a:uFillTx/>
              </a:rPr>
              <a:t>行业</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www.1ppt.com/hangye/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节日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www.1ppt.com/jieri/           PPT</a:t>
            </a:r>
            <a:r>
              <a:rPr kumimoji="0" lang="zh-CN" altLang="en-US" sz="100" b="0" i="0" u="none" strike="noStrike" kern="0" cap="none" spc="0" normalizeH="0" baseline="0" noProof="0" dirty="0">
                <a:ln>
                  <a:noFill/>
                </a:ln>
                <a:solidFill>
                  <a:prstClr val="white"/>
                </a:solidFill>
                <a:effectLst/>
                <a:uLnTx/>
                <a:uFillTx/>
              </a:rPr>
              <a:t>素材下载：</a:t>
            </a:r>
            <a:r>
              <a:rPr kumimoji="0" lang="en-US" altLang="zh-CN" sz="100" b="0" i="0" u="none" strike="noStrike" kern="0" cap="none" spc="0" normalizeH="0" baseline="0" noProof="0" dirty="0">
                <a:ln>
                  <a:noFill/>
                </a:ln>
                <a:solidFill>
                  <a:prstClr val="white"/>
                </a:solidFill>
                <a:effectLst/>
                <a:uLnTx/>
                <a:uFillTx/>
              </a:rPr>
              <a:t>www.1ppt.com/sucai/</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背景图片：</a:t>
            </a:r>
            <a:r>
              <a:rPr kumimoji="0" lang="en-US" altLang="zh-CN" sz="100" b="0" i="0" u="none" strike="noStrike" kern="0" cap="none" spc="0" normalizeH="0" baseline="0" noProof="0" dirty="0">
                <a:ln>
                  <a:noFill/>
                </a:ln>
                <a:solidFill>
                  <a:prstClr val="white"/>
                </a:solidFill>
                <a:effectLst/>
                <a:uLnTx/>
                <a:uFillTx/>
              </a:rPr>
              <a:t>www.1ppt.com/beijing/      PPT</a:t>
            </a:r>
            <a:r>
              <a:rPr kumimoji="0" lang="zh-CN" altLang="en-US" sz="100" b="0" i="0" u="none" strike="noStrike" kern="0" cap="none" spc="0" normalizeH="0" baseline="0" noProof="0" dirty="0">
                <a:ln>
                  <a:noFill/>
                </a:ln>
                <a:solidFill>
                  <a:prstClr val="white"/>
                </a:solidFill>
                <a:effectLst/>
                <a:uLnTx/>
                <a:uFillTx/>
              </a:rPr>
              <a:t>图表下载：</a:t>
            </a:r>
            <a:r>
              <a:rPr kumimoji="0" lang="en-US" altLang="zh-CN" sz="100" b="0" i="0" u="none" strike="noStrike" kern="0" cap="none" spc="0" normalizeH="0" baseline="0" noProof="0" dirty="0">
                <a:ln>
                  <a:noFill/>
                </a:ln>
                <a:solidFill>
                  <a:prstClr val="white"/>
                </a:solidFill>
                <a:effectLst/>
                <a:uLnTx/>
                <a:uFillTx/>
              </a:rPr>
              <a:t>www.1ppt.com/tubiao/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优秀</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下载：</a:t>
            </a:r>
            <a:r>
              <a:rPr kumimoji="0" lang="en-US" altLang="zh-CN" sz="100" b="0" i="0" u="none" strike="noStrike" kern="0" cap="none" spc="0" normalizeH="0" baseline="0" noProof="0" dirty="0">
                <a:ln>
                  <a:noFill/>
                </a:ln>
                <a:solidFill>
                  <a:prstClr val="white"/>
                </a:solidFill>
                <a:effectLst/>
                <a:uLnTx/>
                <a:uFillTx/>
              </a:rPr>
              <a:t>www.1ppt.com/xiazai/        PPT</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www.1ppt.com/powerpoint/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en-US" altLang="zh-CN" sz="100" b="0" i="0" u="none" strike="noStrike" kern="0" cap="none" spc="0" normalizeH="0" baseline="0" noProof="0" dirty="0">
                <a:ln>
                  <a:noFill/>
                </a:ln>
                <a:solidFill>
                  <a:prstClr val="white"/>
                </a:solidFill>
                <a:effectLst/>
                <a:uLnTx/>
                <a:uFillTx/>
              </a:rPr>
              <a:t>Word</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www.1ppt.com/word/              Excel</a:t>
            </a:r>
            <a:r>
              <a:rPr kumimoji="0" lang="zh-CN" altLang="en-US" sz="100" b="0" i="0" u="none" strike="noStrike" kern="0" cap="none" spc="0" normalizeH="0" baseline="0" noProof="0" dirty="0">
                <a:ln>
                  <a:noFill/>
                </a:ln>
                <a:solidFill>
                  <a:prstClr val="white"/>
                </a:solidFill>
                <a:effectLst/>
                <a:uLnTx/>
                <a:uFillTx/>
              </a:rPr>
              <a:t>教程：</a:t>
            </a:r>
            <a:r>
              <a:rPr kumimoji="0" lang="en-US" altLang="zh-CN" sz="100" b="0" i="0" u="none" strike="noStrike" kern="0" cap="none" spc="0" normalizeH="0" baseline="0" noProof="0" dirty="0">
                <a:ln>
                  <a:noFill/>
                </a:ln>
                <a:solidFill>
                  <a:prstClr val="white"/>
                </a:solidFill>
                <a:effectLst/>
                <a:uLnTx/>
                <a:uFillTx/>
              </a:rPr>
              <a:t>www.1ppt.com/excel/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资料下载：</a:t>
            </a:r>
            <a:r>
              <a:rPr kumimoji="0" lang="en-US" altLang="zh-CN" sz="100" b="0" i="0" u="none" strike="noStrike" kern="0" cap="none" spc="0" normalizeH="0" baseline="0" noProof="0" dirty="0">
                <a:ln>
                  <a:noFill/>
                </a:ln>
                <a:solidFill>
                  <a:prstClr val="white"/>
                </a:solidFill>
                <a:effectLst/>
                <a:uLnTx/>
                <a:uFillTx/>
              </a:rPr>
              <a:t>www.1ppt.com/ziliao/                PPT</a:t>
            </a:r>
            <a:r>
              <a:rPr kumimoji="0" lang="zh-CN" altLang="en-US" sz="100" b="0" i="0" u="none" strike="noStrike" kern="0" cap="none" spc="0" normalizeH="0" baseline="0" noProof="0" dirty="0">
                <a:ln>
                  <a:noFill/>
                </a:ln>
                <a:solidFill>
                  <a:prstClr val="white"/>
                </a:solidFill>
                <a:effectLst/>
                <a:uLnTx/>
                <a:uFillTx/>
              </a:rPr>
              <a:t>课件下载：</a:t>
            </a:r>
            <a:r>
              <a:rPr kumimoji="0" lang="en-US" altLang="zh-CN" sz="100" b="0" i="0" u="none" strike="noStrike" kern="0" cap="none" spc="0" normalizeH="0" baseline="0" noProof="0" dirty="0">
                <a:ln>
                  <a:noFill/>
                </a:ln>
                <a:solidFill>
                  <a:prstClr val="white"/>
                </a:solidFill>
                <a:effectLst/>
                <a:uLnTx/>
                <a:uFillTx/>
              </a:rPr>
              <a:t>www.1ppt.com/kejian/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范文下载：</a:t>
            </a:r>
            <a:r>
              <a:rPr kumimoji="0" lang="en-US" altLang="zh-CN" sz="100" b="0" i="0" u="none" strike="noStrike" kern="0" cap="none" spc="0" normalizeH="0" baseline="0" noProof="0" dirty="0">
                <a:ln>
                  <a:noFill/>
                </a:ln>
                <a:solidFill>
                  <a:prstClr val="white"/>
                </a:solidFill>
                <a:effectLst/>
                <a:uLnTx/>
                <a:uFillTx/>
              </a:rPr>
              <a:t>www.1ppt.com/fanwen/             </a:t>
            </a:r>
            <a:r>
              <a:rPr kumimoji="0" lang="zh-CN" altLang="en-US" sz="100" b="0" i="0" u="none" strike="noStrike" kern="0" cap="none" spc="0" normalizeH="0" baseline="0" noProof="0" dirty="0">
                <a:ln>
                  <a:noFill/>
                </a:ln>
                <a:solidFill>
                  <a:prstClr val="white"/>
                </a:solidFill>
                <a:effectLst/>
                <a:uLnTx/>
                <a:uFillTx/>
              </a:rPr>
              <a:t>试卷下载：</a:t>
            </a:r>
            <a:r>
              <a:rPr kumimoji="0" lang="en-US" altLang="zh-CN" sz="100" b="0" i="0" u="none" strike="noStrike" kern="0" cap="none" spc="0" normalizeH="0" baseline="0" noProof="0" dirty="0">
                <a:ln>
                  <a:noFill/>
                </a:ln>
                <a:solidFill>
                  <a:prstClr val="white"/>
                </a:solidFill>
                <a:effectLst/>
                <a:uLnTx/>
                <a:uFillTx/>
              </a:rPr>
              <a:t>www.1ppt.com/shiti/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教案下载：</a:t>
            </a:r>
            <a:r>
              <a:rPr kumimoji="0" lang="en-US" altLang="zh-CN" sz="100" b="0" i="0" u="none" strike="noStrike" kern="0" cap="none" spc="0" normalizeH="0" baseline="0" noProof="0" dirty="0">
                <a:ln>
                  <a:noFill/>
                </a:ln>
                <a:solidFill>
                  <a:prstClr val="white"/>
                </a:solidFill>
                <a:effectLst/>
                <a:uLnTx/>
                <a:uFillTx/>
              </a:rPr>
              <a:t>www.1ppt.com/jiaoan/        </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zh-CN" altLang="en-US" sz="100" b="0" i="0" u="none" strike="noStrike" kern="0" cap="none" spc="0" normalizeH="0" baseline="0" noProof="0" dirty="0">
                <a:ln>
                  <a:noFill/>
                </a:ln>
                <a:solidFill>
                  <a:prstClr val="white"/>
                </a:solidFill>
                <a:effectLst/>
                <a:uLnTx/>
                <a:uFillTx/>
              </a:rPr>
              <a:t>字体下载：</a:t>
            </a:r>
            <a:r>
              <a:rPr kumimoji="0" lang="en-US" altLang="zh-CN" sz="100" b="0" i="0" u="none" strike="noStrike" kern="0" cap="none" spc="0" normalizeH="0" baseline="0" noProof="0" dirty="0">
                <a:ln>
                  <a:noFill/>
                </a:ln>
                <a:solidFill>
                  <a:prstClr val="white"/>
                </a:solidFill>
                <a:effectLst/>
                <a:uLnTx/>
                <a:uFillTx/>
              </a:rPr>
              <a:t>www.1ppt.com/ziti/</a:t>
            </a:r>
            <a:endParaRPr kumimoji="0" lang="en-US" altLang="zh-CN" sz="100" b="0" i="0" u="none" strike="noStrike" kern="0" cap="none" spc="0" normalizeH="0" baseline="0" noProof="0" dirty="0">
              <a:ln>
                <a:noFill/>
              </a:ln>
              <a:solidFill>
                <a:prstClr val="white"/>
              </a:solidFill>
              <a:effectLst/>
              <a:uLnTx/>
              <a:uFillTx/>
            </a:endParaRPr>
          </a:p>
          <a:p>
            <a:pPr marL="0" marR="0" lvl="0" indent="0" defTabSz="914400" eaLnBrk="1" fontAlgn="auto" latinLnBrk="0" hangingPunct="1">
              <a:lnSpc>
                <a:spcPct val="100000"/>
              </a:lnSpc>
              <a:spcBef>
                <a:spcPts val="0"/>
              </a:spcBef>
              <a:spcAft>
                <a:spcPts val="0"/>
              </a:spcAft>
              <a:buClrTx/>
              <a:buSzTx/>
              <a:buFontTx/>
              <a:buNone/>
            </a:pPr>
            <a:r>
              <a:rPr kumimoji="0" lang="en-US" altLang="zh-CN" sz="100" b="0" i="0" u="none" strike="noStrike" kern="0" cap="none" spc="0" normalizeH="0" baseline="0" noProof="0" dirty="0">
                <a:ln>
                  <a:noFill/>
                </a:ln>
                <a:solidFill>
                  <a:prstClr val="white"/>
                </a:solidFill>
                <a:effectLst/>
                <a:uLnTx/>
                <a:uFillTx/>
              </a:rPr>
              <a:t> </a:t>
            </a:r>
            <a:endParaRPr kumimoji="0" lang="zh-CN" altLang="en-US" sz="100" b="0" i="0" u="none" strike="noStrike" kern="0" cap="none" spc="0" normalizeH="0" baseline="0" noProof="0" dirty="0">
              <a:ln>
                <a:noFill/>
              </a:ln>
              <a:solidFill>
                <a:prstClr val="white"/>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048766" name="Title 1"/>
          <p:cNvSpPr>
            <a:spLocks noGrp="1"/>
          </p:cNvSpPr>
          <p:nvPr>
            <p:ph type="title"/>
          </p:nvPr>
        </p:nvSpPr>
        <p:spPr/>
        <p:txBody>
          <a:bodyPr/>
          <a:lstStyle/>
          <a:p>
            <a:r>
              <a:rPr lang="zh-CN" altLang="en-US"/>
              <a:t>单击此处编辑母版标题样式</a:t>
            </a:r>
            <a:endParaRPr lang="en-US" dirty="0"/>
          </a:p>
        </p:txBody>
      </p:sp>
      <p:sp>
        <p:nvSpPr>
          <p:cNvPr id="1048767"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68"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69" name="Date Placeholder 4"/>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70" name="Footer Placeholder 5"/>
          <p:cNvSpPr>
            <a:spLocks noGrp="1"/>
          </p:cNvSpPr>
          <p:nvPr>
            <p:ph type="ftr" sz="quarter" idx="11"/>
          </p:nvPr>
        </p:nvSpPr>
        <p:spPr/>
        <p:txBody>
          <a:bodyPr/>
          <a:lstStyle/>
          <a:p>
            <a:endParaRPr lang="zh-CN" altLang="en-US"/>
          </a:p>
        </p:txBody>
      </p:sp>
      <p:sp>
        <p:nvSpPr>
          <p:cNvPr id="1048771" name="Slide Number Placeholder 6"/>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48786"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1048787"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1048788"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89"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1048790"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791" name="Date Placeholder 6"/>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92" name="Footer Placeholder 7"/>
          <p:cNvSpPr>
            <a:spLocks noGrp="1"/>
          </p:cNvSpPr>
          <p:nvPr>
            <p:ph type="ftr" sz="quarter" idx="11"/>
          </p:nvPr>
        </p:nvSpPr>
        <p:spPr/>
        <p:txBody>
          <a:bodyPr/>
          <a:lstStyle/>
          <a:p>
            <a:endParaRPr lang="zh-CN" altLang="en-US"/>
          </a:p>
        </p:txBody>
      </p:sp>
      <p:sp>
        <p:nvSpPr>
          <p:cNvPr id="1048793" name="Slide Number Placeholder 8"/>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1048752" name="Title 1"/>
          <p:cNvSpPr>
            <a:spLocks noGrp="1"/>
          </p:cNvSpPr>
          <p:nvPr>
            <p:ph type="title"/>
          </p:nvPr>
        </p:nvSpPr>
        <p:spPr/>
        <p:txBody>
          <a:bodyPr/>
          <a:lstStyle/>
          <a:p>
            <a:r>
              <a:rPr lang="zh-CN" altLang="en-US"/>
              <a:t>单击此处编辑母版标题样式</a:t>
            </a:r>
            <a:endParaRPr lang="en-US" dirty="0"/>
          </a:p>
        </p:txBody>
      </p:sp>
      <p:sp>
        <p:nvSpPr>
          <p:cNvPr id="1048753" name="Date Placeholder 2"/>
          <p:cNvSpPr>
            <a:spLocks noGrp="1"/>
          </p:cNvSpPr>
          <p:nvPr>
            <p:ph type="dt" sz="half" idx="10"/>
          </p:nvPr>
        </p:nvSpPr>
        <p:spPr/>
        <p:txBody>
          <a:bodyPr/>
          <a:lstStyle/>
          <a:p>
            <a:fld id="{2957DB29-176C-403F-9AD2-5886E67A547D}" type="datetimeFigureOut">
              <a:rPr lang="zh-CN" altLang="en-US" smtClean="0"/>
            </a:fld>
            <a:endParaRPr lang="zh-CN" altLang="en-US"/>
          </a:p>
        </p:txBody>
      </p:sp>
      <p:sp>
        <p:nvSpPr>
          <p:cNvPr id="1048754" name="Footer Placeholder 3"/>
          <p:cNvSpPr>
            <a:spLocks noGrp="1"/>
          </p:cNvSpPr>
          <p:nvPr>
            <p:ph type="ftr" sz="quarter" idx="11"/>
          </p:nvPr>
        </p:nvSpPr>
        <p:spPr/>
        <p:txBody>
          <a:bodyPr/>
          <a:lstStyle/>
          <a:p>
            <a:endParaRPr lang="zh-CN" altLang="en-US"/>
          </a:p>
        </p:txBody>
      </p:sp>
      <p:sp>
        <p:nvSpPr>
          <p:cNvPr id="1048755" name="Slide Number Placeholder 4"/>
          <p:cNvSpPr>
            <a:spLocks noGrp="1"/>
          </p:cNvSpPr>
          <p:nvPr>
            <p:ph type="sldNum" sz="quarter" idx="12"/>
          </p:nvPr>
        </p:nvSpPr>
        <p:spPr/>
        <p:txBody>
          <a:bodyPr/>
          <a:lstStyle/>
          <a:p>
            <a:fld id="{22DB4A00-68A7-4DC7-9AB4-DF25095812E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4000" advTm="3000"/>
    </mc:Choice>
    <mc:Fallback>
      <p:transition spd="slow" advTm="3000"/>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4.jpeg"/><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cstate="screen">
            <a:lum/>
          </a:blip>
          <a:srcRect/>
          <a:stretch>
            <a:fillRect/>
          </a:stretch>
        </a:blipFill>
        <a:effectLst/>
      </p:bgPr>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1048577"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1048578"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957DB29-176C-403F-9AD2-5886E67A547D}" type="datetimeFigureOut">
              <a:rPr lang="zh-CN" altLang="en-US" smtClean="0"/>
            </a:fld>
            <a:endParaRPr lang="zh-CN" altLang="en-US"/>
          </a:p>
        </p:txBody>
      </p:sp>
      <p:sp>
        <p:nvSpPr>
          <p:cNvPr id="1048579"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1048580"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22DB4A00-68A7-4DC7-9AB4-DF25095812E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mc:AlternateContent xmlns:mc="http://schemas.openxmlformats.org/markup-compatibility/2006">
    <mc:Choice xmlns:p14="http://schemas.microsoft.com/office/powerpoint/2010/main" Requires="p14">
      <p:transition spd="slow" p14:dur="4000" advTm="3000"/>
    </mc:Choice>
    <mc:Fallback>
      <p:transition spd="slow" advTm="3000"/>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9" Type="http://schemas.openxmlformats.org/officeDocument/2006/relationships/tags" Target="../tags/tag43.xml"/><Relationship Id="rId8" Type="http://schemas.openxmlformats.org/officeDocument/2006/relationships/tags" Target="../tags/tag42.xml"/><Relationship Id="rId7" Type="http://schemas.openxmlformats.org/officeDocument/2006/relationships/tags" Target="../tags/tag41.xml"/><Relationship Id="rId6" Type="http://schemas.openxmlformats.org/officeDocument/2006/relationships/tags" Target="../tags/tag40.xml"/><Relationship Id="rId5" Type="http://schemas.openxmlformats.org/officeDocument/2006/relationships/tags" Target="../tags/tag39.xml"/><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1" Type="http://schemas.openxmlformats.org/officeDocument/2006/relationships/slideLayout" Target="../slideLayouts/slideLayout3.xml"/><Relationship Id="rId10" Type="http://schemas.openxmlformats.org/officeDocument/2006/relationships/tags" Target="../tags/tag44.xml"/><Relationship Id="rId1" Type="http://schemas.openxmlformats.org/officeDocument/2006/relationships/tags" Target="../tags/tag3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5.xml"/></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microsoft.com/office/2007/relationships/hdphoto" Target="../media/image17.wdp"/><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4" Type="http://schemas.openxmlformats.org/officeDocument/2006/relationships/notesSlide" Target="../notesSlides/notesSlide1.xml"/><Relationship Id="rId23" Type="http://schemas.openxmlformats.org/officeDocument/2006/relationships/slideLayout" Target="../slideLayouts/slideLayout4.xml"/><Relationship Id="rId22" Type="http://schemas.openxmlformats.org/officeDocument/2006/relationships/image" Target="../media/image8.png"/><Relationship Id="rId21" Type="http://schemas.openxmlformats.org/officeDocument/2006/relationships/tags" Target="../tags/tag20.xml"/><Relationship Id="rId20" Type="http://schemas.openxmlformats.org/officeDocument/2006/relationships/tags" Target="../tags/tag19.xml"/><Relationship Id="rId2" Type="http://schemas.openxmlformats.org/officeDocument/2006/relationships/tags" Target="../tags/tag2.xml"/><Relationship Id="rId19" Type="http://schemas.openxmlformats.org/officeDocument/2006/relationships/tags" Target="../tags/tag18.xml"/><Relationship Id="rId18" Type="http://schemas.openxmlformats.org/officeDocument/2006/relationships/tags" Target="../tags/tag17.xml"/><Relationship Id="rId17" Type="http://schemas.openxmlformats.org/officeDocument/2006/relationships/tags" Target="../tags/tag16.xml"/><Relationship Id="rId16" Type="http://schemas.openxmlformats.org/officeDocument/2006/relationships/tags" Target="../tags/tag15.xml"/><Relationship Id="rId15" Type="http://schemas.openxmlformats.org/officeDocument/2006/relationships/tags" Target="../tags/tag14.xml"/><Relationship Id="rId14" Type="http://schemas.openxmlformats.org/officeDocument/2006/relationships/tags" Target="../tags/tag13.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image" Target="../media/image7.png"/><Relationship Id="rId10" Type="http://schemas.openxmlformats.org/officeDocument/2006/relationships/tags" Target="../tags/tag10.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3" Type="http://schemas.openxmlformats.org/officeDocument/2006/relationships/slideLayout" Target="../slideLayouts/slideLayout3.xml"/><Relationship Id="rId12" Type="http://schemas.openxmlformats.org/officeDocument/2006/relationships/tags" Target="../tags/tag32.xml"/><Relationship Id="rId11" Type="http://schemas.openxmlformats.org/officeDocument/2006/relationships/tags" Target="../tags/tag31.xml"/><Relationship Id="rId10" Type="http://schemas.openxmlformats.org/officeDocument/2006/relationships/tags" Target="../tags/tag30.xml"/><Relationship Id="rId1" Type="http://schemas.openxmlformats.org/officeDocument/2006/relationships/tags" Target="../tags/tag2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3.xml"/><Relationship Id="rId2" Type="http://schemas.openxmlformats.org/officeDocument/2006/relationships/tags" Target="../tags/tag34.xml"/><Relationship Id="rId1" Type="http://schemas.openxmlformats.org/officeDocument/2006/relationships/tags" Target="../tags/tag3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0.jpeg"/><Relationship Id="rId1" Type="http://schemas.openxmlformats.org/officeDocument/2006/relationships/image" Target="../media/image9.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88900" y="492005"/>
            <a:ext cx="9144000" cy="2734275"/>
          </a:xfrm>
          <a:prstGeom prst="rect">
            <a:avLst/>
          </a:prstGeom>
          <a:solidFill>
            <a:schemeClr val="bg1">
              <a:lumMod val="8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86" name="Freeform 6"/>
          <p:cNvSpPr/>
          <p:nvPr/>
        </p:nvSpPr>
        <p:spPr bwMode="auto">
          <a:xfrm>
            <a:off x="189091" y="219536"/>
            <a:ext cx="784182" cy="781007"/>
          </a:xfrm>
          <a:custGeom>
            <a:avLst/>
            <a:gdLst>
              <a:gd name="T0" fmla="*/ 67 w 494"/>
              <a:gd name="T1" fmla="*/ 0 h 492"/>
              <a:gd name="T2" fmla="*/ 429 w 494"/>
              <a:gd name="T3" fmla="*/ 0 h 492"/>
              <a:gd name="T4" fmla="*/ 454 w 494"/>
              <a:gd name="T5" fmla="*/ 5 h 492"/>
              <a:gd name="T6" fmla="*/ 475 w 494"/>
              <a:gd name="T7" fmla="*/ 19 h 492"/>
              <a:gd name="T8" fmla="*/ 489 w 494"/>
              <a:gd name="T9" fmla="*/ 40 h 492"/>
              <a:gd name="T10" fmla="*/ 494 w 494"/>
              <a:gd name="T11" fmla="*/ 65 h 492"/>
              <a:gd name="T12" fmla="*/ 494 w 494"/>
              <a:gd name="T13" fmla="*/ 427 h 492"/>
              <a:gd name="T14" fmla="*/ 489 w 494"/>
              <a:gd name="T15" fmla="*/ 452 h 492"/>
              <a:gd name="T16" fmla="*/ 475 w 494"/>
              <a:gd name="T17" fmla="*/ 473 h 492"/>
              <a:gd name="T18" fmla="*/ 454 w 494"/>
              <a:gd name="T19" fmla="*/ 487 h 492"/>
              <a:gd name="T20" fmla="*/ 429 w 494"/>
              <a:gd name="T21" fmla="*/ 492 h 492"/>
              <a:gd name="T22" fmla="*/ 67 w 494"/>
              <a:gd name="T23" fmla="*/ 492 h 492"/>
              <a:gd name="T24" fmla="*/ 41 w 494"/>
              <a:gd name="T25" fmla="*/ 487 h 492"/>
              <a:gd name="T26" fmla="*/ 20 w 494"/>
              <a:gd name="T27" fmla="*/ 473 h 492"/>
              <a:gd name="T28" fmla="*/ 6 w 494"/>
              <a:gd name="T29" fmla="*/ 452 h 492"/>
              <a:gd name="T30" fmla="*/ 0 w 494"/>
              <a:gd name="T31" fmla="*/ 427 h 492"/>
              <a:gd name="T32" fmla="*/ 0 w 494"/>
              <a:gd name="T33" fmla="*/ 65 h 492"/>
              <a:gd name="T34" fmla="*/ 6 w 494"/>
              <a:gd name="T35" fmla="*/ 40 h 492"/>
              <a:gd name="T36" fmla="*/ 20 w 494"/>
              <a:gd name="T37" fmla="*/ 19 h 492"/>
              <a:gd name="T38" fmla="*/ 41 w 494"/>
              <a:gd name="T39" fmla="*/ 5 h 492"/>
              <a:gd name="T40" fmla="*/ 67 w 494"/>
              <a:gd name="T41" fmla="*/ 0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4" h="492">
                <a:moveTo>
                  <a:pt x="67" y="0"/>
                </a:moveTo>
                <a:lnTo>
                  <a:pt x="429" y="0"/>
                </a:lnTo>
                <a:lnTo>
                  <a:pt x="454" y="5"/>
                </a:lnTo>
                <a:lnTo>
                  <a:pt x="475" y="19"/>
                </a:lnTo>
                <a:lnTo>
                  <a:pt x="489" y="40"/>
                </a:lnTo>
                <a:lnTo>
                  <a:pt x="494" y="65"/>
                </a:lnTo>
                <a:lnTo>
                  <a:pt x="494" y="427"/>
                </a:lnTo>
                <a:lnTo>
                  <a:pt x="489" y="452"/>
                </a:lnTo>
                <a:lnTo>
                  <a:pt x="475" y="473"/>
                </a:lnTo>
                <a:lnTo>
                  <a:pt x="454" y="487"/>
                </a:lnTo>
                <a:lnTo>
                  <a:pt x="429" y="492"/>
                </a:lnTo>
                <a:lnTo>
                  <a:pt x="67" y="492"/>
                </a:lnTo>
                <a:lnTo>
                  <a:pt x="41" y="487"/>
                </a:lnTo>
                <a:lnTo>
                  <a:pt x="20" y="473"/>
                </a:lnTo>
                <a:lnTo>
                  <a:pt x="6" y="452"/>
                </a:lnTo>
                <a:lnTo>
                  <a:pt x="0" y="427"/>
                </a:lnTo>
                <a:lnTo>
                  <a:pt x="0" y="65"/>
                </a:lnTo>
                <a:lnTo>
                  <a:pt x="6" y="40"/>
                </a:lnTo>
                <a:lnTo>
                  <a:pt x="20" y="19"/>
                </a:lnTo>
                <a:lnTo>
                  <a:pt x="41" y="5"/>
                </a:lnTo>
                <a:lnTo>
                  <a:pt x="67"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048587" name="Freeform 9"/>
          <p:cNvSpPr/>
          <p:nvPr/>
        </p:nvSpPr>
        <p:spPr bwMode="auto">
          <a:xfrm>
            <a:off x="754210" y="2139345"/>
            <a:ext cx="1477882" cy="1477882"/>
          </a:xfrm>
          <a:custGeom>
            <a:avLst/>
            <a:gdLst>
              <a:gd name="T0" fmla="*/ 66 w 931"/>
              <a:gd name="T1" fmla="*/ 0 h 931"/>
              <a:gd name="T2" fmla="*/ 867 w 931"/>
              <a:gd name="T3" fmla="*/ 0 h 931"/>
              <a:gd name="T4" fmla="*/ 891 w 931"/>
              <a:gd name="T5" fmla="*/ 5 h 931"/>
              <a:gd name="T6" fmla="*/ 912 w 931"/>
              <a:gd name="T7" fmla="*/ 19 h 931"/>
              <a:gd name="T8" fmla="*/ 926 w 931"/>
              <a:gd name="T9" fmla="*/ 40 h 931"/>
              <a:gd name="T10" fmla="*/ 931 w 931"/>
              <a:gd name="T11" fmla="*/ 64 h 931"/>
              <a:gd name="T12" fmla="*/ 931 w 931"/>
              <a:gd name="T13" fmla="*/ 864 h 931"/>
              <a:gd name="T14" fmla="*/ 926 w 931"/>
              <a:gd name="T15" fmla="*/ 891 h 931"/>
              <a:gd name="T16" fmla="*/ 912 w 931"/>
              <a:gd name="T17" fmla="*/ 912 h 931"/>
              <a:gd name="T18" fmla="*/ 891 w 931"/>
              <a:gd name="T19" fmla="*/ 926 h 931"/>
              <a:gd name="T20" fmla="*/ 867 w 931"/>
              <a:gd name="T21" fmla="*/ 931 h 931"/>
              <a:gd name="T22" fmla="*/ 66 w 931"/>
              <a:gd name="T23" fmla="*/ 931 h 931"/>
              <a:gd name="T24" fmla="*/ 40 w 931"/>
              <a:gd name="T25" fmla="*/ 926 h 931"/>
              <a:gd name="T26" fmla="*/ 19 w 931"/>
              <a:gd name="T27" fmla="*/ 912 h 931"/>
              <a:gd name="T28" fmla="*/ 5 w 931"/>
              <a:gd name="T29" fmla="*/ 891 h 931"/>
              <a:gd name="T30" fmla="*/ 0 w 931"/>
              <a:gd name="T31" fmla="*/ 864 h 931"/>
              <a:gd name="T32" fmla="*/ 0 w 931"/>
              <a:gd name="T33" fmla="*/ 64 h 931"/>
              <a:gd name="T34" fmla="*/ 5 w 931"/>
              <a:gd name="T35" fmla="*/ 40 h 931"/>
              <a:gd name="T36" fmla="*/ 19 w 931"/>
              <a:gd name="T37" fmla="*/ 19 h 931"/>
              <a:gd name="T38" fmla="*/ 40 w 931"/>
              <a:gd name="T39" fmla="*/ 5 h 931"/>
              <a:gd name="T40" fmla="*/ 66 w 931"/>
              <a:gd name="T41" fmla="*/ 0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1" h="931">
                <a:moveTo>
                  <a:pt x="66" y="0"/>
                </a:moveTo>
                <a:lnTo>
                  <a:pt x="867" y="0"/>
                </a:lnTo>
                <a:lnTo>
                  <a:pt x="891" y="5"/>
                </a:lnTo>
                <a:lnTo>
                  <a:pt x="912" y="19"/>
                </a:lnTo>
                <a:lnTo>
                  <a:pt x="926" y="40"/>
                </a:lnTo>
                <a:lnTo>
                  <a:pt x="931" y="64"/>
                </a:lnTo>
                <a:lnTo>
                  <a:pt x="931" y="864"/>
                </a:lnTo>
                <a:lnTo>
                  <a:pt x="926" y="891"/>
                </a:lnTo>
                <a:lnTo>
                  <a:pt x="912" y="912"/>
                </a:lnTo>
                <a:lnTo>
                  <a:pt x="891" y="926"/>
                </a:lnTo>
                <a:lnTo>
                  <a:pt x="867" y="931"/>
                </a:lnTo>
                <a:lnTo>
                  <a:pt x="66" y="931"/>
                </a:lnTo>
                <a:lnTo>
                  <a:pt x="40" y="926"/>
                </a:lnTo>
                <a:lnTo>
                  <a:pt x="19" y="912"/>
                </a:lnTo>
                <a:lnTo>
                  <a:pt x="5" y="891"/>
                </a:lnTo>
                <a:lnTo>
                  <a:pt x="0" y="864"/>
                </a:lnTo>
                <a:lnTo>
                  <a:pt x="0" y="64"/>
                </a:lnTo>
                <a:lnTo>
                  <a:pt x="5" y="40"/>
                </a:lnTo>
                <a:lnTo>
                  <a:pt x="19" y="19"/>
                </a:lnTo>
                <a:lnTo>
                  <a:pt x="40" y="5"/>
                </a:lnTo>
                <a:lnTo>
                  <a:pt x="66"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048589" name="Freeform 11"/>
          <p:cNvSpPr/>
          <p:nvPr/>
        </p:nvSpPr>
        <p:spPr bwMode="auto">
          <a:xfrm>
            <a:off x="189091" y="3947215"/>
            <a:ext cx="793707" cy="798469"/>
          </a:xfrm>
          <a:custGeom>
            <a:avLst/>
            <a:gdLst>
              <a:gd name="T0" fmla="*/ 65 w 500"/>
              <a:gd name="T1" fmla="*/ 0 h 503"/>
              <a:gd name="T2" fmla="*/ 436 w 500"/>
              <a:gd name="T3" fmla="*/ 0 h 503"/>
              <a:gd name="T4" fmla="*/ 460 w 500"/>
              <a:gd name="T5" fmla="*/ 5 h 503"/>
              <a:gd name="T6" fmla="*/ 481 w 500"/>
              <a:gd name="T7" fmla="*/ 19 h 503"/>
              <a:gd name="T8" fmla="*/ 495 w 500"/>
              <a:gd name="T9" fmla="*/ 40 h 503"/>
              <a:gd name="T10" fmla="*/ 500 w 500"/>
              <a:gd name="T11" fmla="*/ 67 h 503"/>
              <a:gd name="T12" fmla="*/ 500 w 500"/>
              <a:gd name="T13" fmla="*/ 436 h 503"/>
              <a:gd name="T14" fmla="*/ 495 w 500"/>
              <a:gd name="T15" fmla="*/ 462 h 503"/>
              <a:gd name="T16" fmla="*/ 481 w 500"/>
              <a:gd name="T17" fmla="*/ 483 h 503"/>
              <a:gd name="T18" fmla="*/ 460 w 500"/>
              <a:gd name="T19" fmla="*/ 497 h 503"/>
              <a:gd name="T20" fmla="*/ 436 w 500"/>
              <a:gd name="T21" fmla="*/ 503 h 503"/>
              <a:gd name="T22" fmla="*/ 65 w 500"/>
              <a:gd name="T23" fmla="*/ 503 h 503"/>
              <a:gd name="T24" fmla="*/ 40 w 500"/>
              <a:gd name="T25" fmla="*/ 497 h 503"/>
              <a:gd name="T26" fmla="*/ 19 w 500"/>
              <a:gd name="T27" fmla="*/ 483 h 503"/>
              <a:gd name="T28" fmla="*/ 5 w 500"/>
              <a:gd name="T29" fmla="*/ 462 h 503"/>
              <a:gd name="T30" fmla="*/ 0 w 500"/>
              <a:gd name="T31" fmla="*/ 436 h 503"/>
              <a:gd name="T32" fmla="*/ 0 w 500"/>
              <a:gd name="T33" fmla="*/ 67 h 503"/>
              <a:gd name="T34" fmla="*/ 5 w 500"/>
              <a:gd name="T35" fmla="*/ 40 h 503"/>
              <a:gd name="T36" fmla="*/ 19 w 500"/>
              <a:gd name="T37" fmla="*/ 19 h 503"/>
              <a:gd name="T38" fmla="*/ 40 w 500"/>
              <a:gd name="T39" fmla="*/ 5 h 503"/>
              <a:gd name="T40" fmla="*/ 65 w 500"/>
              <a:gd name="T41" fmla="*/ 0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0" h="503">
                <a:moveTo>
                  <a:pt x="65" y="0"/>
                </a:moveTo>
                <a:lnTo>
                  <a:pt x="436" y="0"/>
                </a:lnTo>
                <a:lnTo>
                  <a:pt x="460" y="5"/>
                </a:lnTo>
                <a:lnTo>
                  <a:pt x="481" y="19"/>
                </a:lnTo>
                <a:lnTo>
                  <a:pt x="495" y="40"/>
                </a:lnTo>
                <a:lnTo>
                  <a:pt x="500" y="67"/>
                </a:lnTo>
                <a:lnTo>
                  <a:pt x="500" y="436"/>
                </a:lnTo>
                <a:lnTo>
                  <a:pt x="495" y="462"/>
                </a:lnTo>
                <a:lnTo>
                  <a:pt x="481" y="483"/>
                </a:lnTo>
                <a:lnTo>
                  <a:pt x="460" y="497"/>
                </a:lnTo>
                <a:lnTo>
                  <a:pt x="436" y="503"/>
                </a:lnTo>
                <a:lnTo>
                  <a:pt x="65" y="503"/>
                </a:lnTo>
                <a:lnTo>
                  <a:pt x="40" y="497"/>
                </a:lnTo>
                <a:lnTo>
                  <a:pt x="19" y="483"/>
                </a:lnTo>
                <a:lnTo>
                  <a:pt x="5" y="462"/>
                </a:lnTo>
                <a:lnTo>
                  <a:pt x="0" y="436"/>
                </a:lnTo>
                <a:lnTo>
                  <a:pt x="0" y="67"/>
                </a:lnTo>
                <a:lnTo>
                  <a:pt x="5" y="40"/>
                </a:lnTo>
                <a:lnTo>
                  <a:pt x="19" y="19"/>
                </a:lnTo>
                <a:lnTo>
                  <a:pt x="40" y="5"/>
                </a:lnTo>
                <a:lnTo>
                  <a:pt x="65"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048590" name="Freeform 13"/>
          <p:cNvSpPr/>
          <p:nvPr/>
        </p:nvSpPr>
        <p:spPr bwMode="auto">
          <a:xfrm>
            <a:off x="1465656" y="2359259"/>
            <a:ext cx="612742" cy="617504"/>
          </a:xfrm>
          <a:custGeom>
            <a:avLst/>
            <a:gdLst>
              <a:gd name="T0" fmla="*/ 75 w 386"/>
              <a:gd name="T1" fmla="*/ 0 h 389"/>
              <a:gd name="T2" fmla="*/ 311 w 386"/>
              <a:gd name="T3" fmla="*/ 0 h 389"/>
              <a:gd name="T4" fmla="*/ 336 w 386"/>
              <a:gd name="T5" fmla="*/ 4 h 389"/>
              <a:gd name="T6" fmla="*/ 357 w 386"/>
              <a:gd name="T7" fmla="*/ 14 h 389"/>
              <a:gd name="T8" fmla="*/ 372 w 386"/>
              <a:gd name="T9" fmla="*/ 32 h 389"/>
              <a:gd name="T10" fmla="*/ 383 w 386"/>
              <a:gd name="T11" fmla="*/ 53 h 389"/>
              <a:gd name="T12" fmla="*/ 386 w 386"/>
              <a:gd name="T13" fmla="*/ 76 h 389"/>
              <a:gd name="T14" fmla="*/ 386 w 386"/>
              <a:gd name="T15" fmla="*/ 312 h 389"/>
              <a:gd name="T16" fmla="*/ 383 w 386"/>
              <a:gd name="T17" fmla="*/ 337 h 389"/>
              <a:gd name="T18" fmla="*/ 372 w 386"/>
              <a:gd name="T19" fmla="*/ 358 h 389"/>
              <a:gd name="T20" fmla="*/ 357 w 386"/>
              <a:gd name="T21" fmla="*/ 373 h 389"/>
              <a:gd name="T22" fmla="*/ 336 w 386"/>
              <a:gd name="T23" fmla="*/ 384 h 389"/>
              <a:gd name="T24" fmla="*/ 311 w 386"/>
              <a:gd name="T25" fmla="*/ 389 h 389"/>
              <a:gd name="T26" fmla="*/ 75 w 386"/>
              <a:gd name="T27" fmla="*/ 389 h 389"/>
              <a:gd name="T28" fmla="*/ 50 w 386"/>
              <a:gd name="T29" fmla="*/ 384 h 389"/>
              <a:gd name="T30" fmla="*/ 29 w 386"/>
              <a:gd name="T31" fmla="*/ 373 h 389"/>
              <a:gd name="T32" fmla="*/ 14 w 386"/>
              <a:gd name="T33" fmla="*/ 358 h 389"/>
              <a:gd name="T34" fmla="*/ 3 w 386"/>
              <a:gd name="T35" fmla="*/ 337 h 389"/>
              <a:gd name="T36" fmla="*/ 0 w 386"/>
              <a:gd name="T37" fmla="*/ 312 h 389"/>
              <a:gd name="T38" fmla="*/ 0 w 386"/>
              <a:gd name="T39" fmla="*/ 76 h 389"/>
              <a:gd name="T40" fmla="*/ 3 w 386"/>
              <a:gd name="T41" fmla="*/ 53 h 389"/>
              <a:gd name="T42" fmla="*/ 14 w 386"/>
              <a:gd name="T43" fmla="*/ 32 h 389"/>
              <a:gd name="T44" fmla="*/ 29 w 386"/>
              <a:gd name="T45" fmla="*/ 14 h 389"/>
              <a:gd name="T46" fmla="*/ 50 w 386"/>
              <a:gd name="T47" fmla="*/ 4 h 389"/>
              <a:gd name="T48" fmla="*/ 75 w 386"/>
              <a:gd name="T49" fmla="*/ 0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6" h="389">
                <a:moveTo>
                  <a:pt x="75" y="0"/>
                </a:moveTo>
                <a:lnTo>
                  <a:pt x="311" y="0"/>
                </a:lnTo>
                <a:lnTo>
                  <a:pt x="336" y="4"/>
                </a:lnTo>
                <a:lnTo>
                  <a:pt x="357" y="14"/>
                </a:lnTo>
                <a:lnTo>
                  <a:pt x="372" y="32"/>
                </a:lnTo>
                <a:lnTo>
                  <a:pt x="383" y="53"/>
                </a:lnTo>
                <a:lnTo>
                  <a:pt x="386" y="76"/>
                </a:lnTo>
                <a:lnTo>
                  <a:pt x="386" y="312"/>
                </a:lnTo>
                <a:lnTo>
                  <a:pt x="383" y="337"/>
                </a:lnTo>
                <a:lnTo>
                  <a:pt x="372" y="358"/>
                </a:lnTo>
                <a:lnTo>
                  <a:pt x="357" y="373"/>
                </a:lnTo>
                <a:lnTo>
                  <a:pt x="336" y="384"/>
                </a:lnTo>
                <a:lnTo>
                  <a:pt x="311" y="389"/>
                </a:lnTo>
                <a:lnTo>
                  <a:pt x="75" y="389"/>
                </a:lnTo>
                <a:lnTo>
                  <a:pt x="50" y="384"/>
                </a:lnTo>
                <a:lnTo>
                  <a:pt x="29" y="373"/>
                </a:lnTo>
                <a:lnTo>
                  <a:pt x="14" y="358"/>
                </a:lnTo>
                <a:lnTo>
                  <a:pt x="3" y="337"/>
                </a:lnTo>
                <a:lnTo>
                  <a:pt x="0" y="312"/>
                </a:lnTo>
                <a:lnTo>
                  <a:pt x="0" y="76"/>
                </a:lnTo>
                <a:lnTo>
                  <a:pt x="3" y="53"/>
                </a:lnTo>
                <a:lnTo>
                  <a:pt x="14" y="32"/>
                </a:lnTo>
                <a:lnTo>
                  <a:pt x="29" y="14"/>
                </a:lnTo>
                <a:lnTo>
                  <a:pt x="50" y="4"/>
                </a:lnTo>
                <a:lnTo>
                  <a:pt x="75" y="0"/>
                </a:lnTo>
                <a:close/>
              </a:path>
            </a:pathLst>
          </a:custGeom>
          <a:gradFill flip="none" rotWithShape="1">
            <a:gsLst>
              <a:gs pos="3000">
                <a:schemeClr val="bg1">
                  <a:lumMod val="75000"/>
                </a:schemeClr>
              </a:gs>
              <a:gs pos="59000">
                <a:srgbClr val="FBFBFB"/>
              </a:gs>
            </a:gsLst>
            <a:lin ang="2700000" scaled="1"/>
          </a:grad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048591" name="Freeform 14"/>
          <p:cNvSpPr/>
          <p:nvPr/>
        </p:nvSpPr>
        <p:spPr bwMode="auto">
          <a:xfrm>
            <a:off x="636444" y="3072111"/>
            <a:ext cx="1306441" cy="1306441"/>
          </a:xfrm>
          <a:custGeom>
            <a:avLst/>
            <a:gdLst>
              <a:gd name="T0" fmla="*/ 77 w 823"/>
              <a:gd name="T1" fmla="*/ 0 h 823"/>
              <a:gd name="T2" fmla="*/ 746 w 823"/>
              <a:gd name="T3" fmla="*/ 0 h 823"/>
              <a:gd name="T4" fmla="*/ 770 w 823"/>
              <a:gd name="T5" fmla="*/ 3 h 823"/>
              <a:gd name="T6" fmla="*/ 791 w 823"/>
              <a:gd name="T7" fmla="*/ 16 h 823"/>
              <a:gd name="T8" fmla="*/ 807 w 823"/>
              <a:gd name="T9" fmla="*/ 31 h 823"/>
              <a:gd name="T10" fmla="*/ 819 w 823"/>
              <a:gd name="T11" fmla="*/ 52 h 823"/>
              <a:gd name="T12" fmla="*/ 823 w 823"/>
              <a:gd name="T13" fmla="*/ 77 h 823"/>
              <a:gd name="T14" fmla="*/ 823 w 823"/>
              <a:gd name="T15" fmla="*/ 746 h 823"/>
              <a:gd name="T16" fmla="*/ 819 w 823"/>
              <a:gd name="T17" fmla="*/ 770 h 823"/>
              <a:gd name="T18" fmla="*/ 807 w 823"/>
              <a:gd name="T19" fmla="*/ 791 h 823"/>
              <a:gd name="T20" fmla="*/ 791 w 823"/>
              <a:gd name="T21" fmla="*/ 807 h 823"/>
              <a:gd name="T22" fmla="*/ 770 w 823"/>
              <a:gd name="T23" fmla="*/ 817 h 823"/>
              <a:gd name="T24" fmla="*/ 746 w 823"/>
              <a:gd name="T25" fmla="*/ 823 h 823"/>
              <a:gd name="T26" fmla="*/ 77 w 823"/>
              <a:gd name="T27" fmla="*/ 823 h 823"/>
              <a:gd name="T28" fmla="*/ 53 w 823"/>
              <a:gd name="T29" fmla="*/ 817 h 823"/>
              <a:gd name="T30" fmla="*/ 32 w 823"/>
              <a:gd name="T31" fmla="*/ 807 h 823"/>
              <a:gd name="T32" fmla="*/ 16 w 823"/>
              <a:gd name="T33" fmla="*/ 791 h 823"/>
              <a:gd name="T34" fmla="*/ 4 w 823"/>
              <a:gd name="T35" fmla="*/ 770 h 823"/>
              <a:gd name="T36" fmla="*/ 0 w 823"/>
              <a:gd name="T37" fmla="*/ 746 h 823"/>
              <a:gd name="T38" fmla="*/ 0 w 823"/>
              <a:gd name="T39" fmla="*/ 77 h 823"/>
              <a:gd name="T40" fmla="*/ 4 w 823"/>
              <a:gd name="T41" fmla="*/ 52 h 823"/>
              <a:gd name="T42" fmla="*/ 16 w 823"/>
              <a:gd name="T43" fmla="*/ 31 h 823"/>
              <a:gd name="T44" fmla="*/ 32 w 823"/>
              <a:gd name="T45" fmla="*/ 16 h 823"/>
              <a:gd name="T46" fmla="*/ 53 w 823"/>
              <a:gd name="T47" fmla="*/ 3 h 823"/>
              <a:gd name="T48" fmla="*/ 77 w 823"/>
              <a:gd name="T49" fmla="*/ 0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23" h="823">
                <a:moveTo>
                  <a:pt x="77" y="0"/>
                </a:moveTo>
                <a:lnTo>
                  <a:pt x="746" y="0"/>
                </a:lnTo>
                <a:lnTo>
                  <a:pt x="770" y="3"/>
                </a:lnTo>
                <a:lnTo>
                  <a:pt x="791" y="16"/>
                </a:lnTo>
                <a:lnTo>
                  <a:pt x="807" y="31"/>
                </a:lnTo>
                <a:lnTo>
                  <a:pt x="819" y="52"/>
                </a:lnTo>
                <a:lnTo>
                  <a:pt x="823" y="77"/>
                </a:lnTo>
                <a:lnTo>
                  <a:pt x="823" y="746"/>
                </a:lnTo>
                <a:lnTo>
                  <a:pt x="819" y="770"/>
                </a:lnTo>
                <a:lnTo>
                  <a:pt x="807" y="791"/>
                </a:lnTo>
                <a:lnTo>
                  <a:pt x="791" y="807"/>
                </a:lnTo>
                <a:lnTo>
                  <a:pt x="770" y="817"/>
                </a:lnTo>
                <a:lnTo>
                  <a:pt x="746" y="823"/>
                </a:lnTo>
                <a:lnTo>
                  <a:pt x="77" y="823"/>
                </a:lnTo>
                <a:lnTo>
                  <a:pt x="53" y="817"/>
                </a:lnTo>
                <a:lnTo>
                  <a:pt x="32" y="807"/>
                </a:lnTo>
                <a:lnTo>
                  <a:pt x="16" y="791"/>
                </a:lnTo>
                <a:lnTo>
                  <a:pt x="4" y="770"/>
                </a:lnTo>
                <a:lnTo>
                  <a:pt x="0" y="746"/>
                </a:lnTo>
                <a:lnTo>
                  <a:pt x="0" y="77"/>
                </a:lnTo>
                <a:lnTo>
                  <a:pt x="4" y="52"/>
                </a:lnTo>
                <a:lnTo>
                  <a:pt x="16" y="31"/>
                </a:lnTo>
                <a:lnTo>
                  <a:pt x="32" y="16"/>
                </a:lnTo>
                <a:lnTo>
                  <a:pt x="53" y="3"/>
                </a:lnTo>
                <a:lnTo>
                  <a:pt x="77" y="0"/>
                </a:lnTo>
                <a:close/>
              </a:path>
            </a:pathLst>
          </a:custGeom>
          <a:blipFill dpi="0" rotWithShape="1">
            <a:blip r:embed="rId1"/>
            <a:srcRect/>
            <a:stretch>
              <a:fillRect/>
            </a:stretch>
          </a:blip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4265" dirty="0">
              <a:solidFill>
                <a:srgbClr val="AE002B"/>
              </a:solidFill>
              <a:latin typeface="Impact" panose="020B0806030902050204" pitchFamily="34" charset="0"/>
            </a:endParaRPr>
          </a:p>
        </p:txBody>
      </p:sp>
      <p:sp>
        <p:nvSpPr>
          <p:cNvPr id="1048592" name="Freeform 15"/>
          <p:cNvSpPr/>
          <p:nvPr/>
        </p:nvSpPr>
        <p:spPr bwMode="auto">
          <a:xfrm>
            <a:off x="1500505" y="260985"/>
            <a:ext cx="1869440" cy="1029970"/>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r>
              <a:rPr lang="en-US" altLang="zh-CN" sz="6260" dirty="0">
                <a:solidFill>
                  <a:srgbClr val="AE002B"/>
                </a:solidFill>
                <a:latin typeface="Impact" panose="020B0806030902050204" pitchFamily="34" charset="0"/>
              </a:rPr>
              <a:t>2025</a:t>
            </a:r>
            <a:endParaRPr lang="en-US" altLang="zh-CN" sz="6260" dirty="0">
              <a:solidFill>
                <a:srgbClr val="AE002B"/>
              </a:solidFill>
              <a:latin typeface="Impact" panose="020B0806030902050204" pitchFamily="34" charset="0"/>
            </a:endParaRPr>
          </a:p>
        </p:txBody>
      </p:sp>
      <p:sp>
        <p:nvSpPr>
          <p:cNvPr id="1048596" name="文本框 22"/>
          <p:cNvSpPr txBox="1"/>
          <p:nvPr/>
        </p:nvSpPr>
        <p:spPr>
          <a:xfrm>
            <a:off x="2488565" y="1631950"/>
            <a:ext cx="6079490" cy="1270000"/>
          </a:xfrm>
          <a:prstGeom prst="rect">
            <a:avLst/>
          </a:prstGeom>
          <a:noFill/>
          <a:effectLst>
            <a:glow>
              <a:schemeClr val="accent1">
                <a:alpha val="40000"/>
              </a:schemeClr>
            </a:glow>
          </a:effectLst>
        </p:spPr>
        <p:txBody>
          <a:bodyPr wrap="square" rtlCol="0">
            <a:noAutofit/>
          </a:bodyPr>
          <a:lstStyle/>
          <a:p>
            <a:pPr algn="ctr"/>
            <a:r>
              <a:rPr lang="zh-CN" altLang="en-US" sz="3600" dirty="0">
                <a:solidFill>
                  <a:srgbClr val="C00000"/>
                </a:solidFill>
                <a:effectLst>
                  <a:outerShdw blurRad="38100" dist="38100" dir="2700000" algn="tl">
                    <a:srgbClr val="000000">
                      <a:alpha val="43137"/>
                    </a:srgbClr>
                  </a:outerShdw>
                </a:effectLst>
                <a:latin typeface="汉仪雅酷黑简" panose="00020600040101010101" charset="-122"/>
                <a:ea typeface="汉仪雅酷黑简" panose="00020600040101010101" charset="-122"/>
              </a:rPr>
              <a:t>高校视角下民营经济健康发展的现实认知与对策对策</a:t>
            </a:r>
            <a:endParaRPr lang="zh-CN" altLang="en-US" sz="3600" dirty="0">
              <a:solidFill>
                <a:srgbClr val="C00000"/>
              </a:solidFill>
              <a:effectLst>
                <a:outerShdw blurRad="38100" dist="38100" dir="2700000" algn="tl">
                  <a:srgbClr val="000000">
                    <a:alpha val="43137"/>
                  </a:srgbClr>
                </a:outerShdw>
              </a:effectLst>
              <a:latin typeface="汉仪雅酷黑简" panose="00020600040101010101" charset="-122"/>
              <a:ea typeface="汉仪雅酷黑简" panose="00020600040101010101" charset="-122"/>
            </a:endParaRPr>
          </a:p>
        </p:txBody>
      </p:sp>
      <p:sp>
        <p:nvSpPr>
          <p:cNvPr id="1048597" name="矩形 259"/>
          <p:cNvSpPr>
            <a:spLocks noChangeArrowheads="1"/>
          </p:cNvSpPr>
          <p:nvPr/>
        </p:nvSpPr>
        <p:spPr bwMode="auto">
          <a:xfrm>
            <a:off x="1363345" y="3169285"/>
            <a:ext cx="7631430" cy="922020"/>
          </a:xfrm>
          <a:prstGeom prst="rect">
            <a:avLst/>
          </a:prstGeom>
          <a:noFill/>
          <a:ln>
            <a:noFill/>
          </a:ln>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fontAlgn="auto">
              <a:lnSpc>
                <a:spcPct val="150000"/>
              </a:lnSpc>
              <a:spcBef>
                <a:spcPts val="0"/>
              </a:spcBef>
              <a:buNone/>
            </a:pPr>
            <a:r>
              <a:rPr lang="zh-CN" altLang="en-US"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汇报人：  </a:t>
            </a:r>
            <a:endParaRPr lang="en-US" altLang="zh-CN"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endParaRPr>
          </a:p>
          <a:p>
            <a:pPr algn="ctr" fontAlgn="auto">
              <a:lnSpc>
                <a:spcPct val="150000"/>
              </a:lnSpc>
              <a:spcBef>
                <a:spcPts val="0"/>
              </a:spcBef>
              <a:buNone/>
            </a:pPr>
            <a:r>
              <a:rPr lang="en-US" altLang="zh-CN"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2025</a:t>
            </a:r>
            <a:r>
              <a:rPr lang="zh-CN" altLang="en-US"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年</a:t>
            </a:r>
            <a:r>
              <a:rPr lang="en-US" altLang="zh-CN"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6</a:t>
            </a:r>
            <a:r>
              <a:rPr lang="zh-CN" altLang="en-US"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月</a:t>
            </a:r>
            <a:r>
              <a:rPr lang="en-US" altLang="zh-CN"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11</a:t>
            </a:r>
            <a:r>
              <a:rPr lang="zh-CN" altLang="en-US"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rPr>
              <a:t>日</a:t>
            </a:r>
            <a:endParaRPr lang="zh-CN" altLang="en-US" sz="1800" spc="300" dirty="0">
              <a:solidFill>
                <a:schemeClr val="tx2">
                  <a:lumMod val="75000"/>
                </a:schemeClr>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cs typeface="宋体" panose="02010600030101010101" pitchFamily="2" charset="-122"/>
            </a:endParaRPr>
          </a:p>
        </p:txBody>
      </p:sp>
      <p:sp>
        <p:nvSpPr>
          <p:cNvPr id="1048588" name="Freeform 10"/>
          <p:cNvSpPr/>
          <p:nvPr/>
        </p:nvSpPr>
        <p:spPr bwMode="auto">
          <a:xfrm>
            <a:off x="453064" y="1933309"/>
            <a:ext cx="602292" cy="667919"/>
          </a:xfrm>
          <a:custGeom>
            <a:avLst/>
            <a:gdLst>
              <a:gd name="T0" fmla="*/ 65 w 534"/>
              <a:gd name="T1" fmla="*/ 0 h 535"/>
              <a:gd name="T2" fmla="*/ 468 w 534"/>
              <a:gd name="T3" fmla="*/ 0 h 535"/>
              <a:gd name="T4" fmla="*/ 494 w 534"/>
              <a:gd name="T5" fmla="*/ 5 h 535"/>
              <a:gd name="T6" fmla="*/ 515 w 534"/>
              <a:gd name="T7" fmla="*/ 19 h 535"/>
              <a:gd name="T8" fmla="*/ 529 w 534"/>
              <a:gd name="T9" fmla="*/ 40 h 535"/>
              <a:gd name="T10" fmla="*/ 534 w 534"/>
              <a:gd name="T11" fmla="*/ 66 h 535"/>
              <a:gd name="T12" fmla="*/ 534 w 534"/>
              <a:gd name="T13" fmla="*/ 469 h 535"/>
              <a:gd name="T14" fmla="*/ 529 w 534"/>
              <a:gd name="T15" fmla="*/ 495 h 535"/>
              <a:gd name="T16" fmla="*/ 515 w 534"/>
              <a:gd name="T17" fmla="*/ 516 h 535"/>
              <a:gd name="T18" fmla="*/ 494 w 534"/>
              <a:gd name="T19" fmla="*/ 530 h 535"/>
              <a:gd name="T20" fmla="*/ 468 w 534"/>
              <a:gd name="T21" fmla="*/ 535 h 535"/>
              <a:gd name="T22" fmla="*/ 65 w 534"/>
              <a:gd name="T23" fmla="*/ 535 h 535"/>
              <a:gd name="T24" fmla="*/ 40 w 534"/>
              <a:gd name="T25" fmla="*/ 530 h 535"/>
              <a:gd name="T26" fmla="*/ 19 w 534"/>
              <a:gd name="T27" fmla="*/ 516 h 535"/>
              <a:gd name="T28" fmla="*/ 5 w 534"/>
              <a:gd name="T29" fmla="*/ 495 h 535"/>
              <a:gd name="T30" fmla="*/ 0 w 534"/>
              <a:gd name="T31" fmla="*/ 469 h 535"/>
              <a:gd name="T32" fmla="*/ 0 w 534"/>
              <a:gd name="T33" fmla="*/ 66 h 535"/>
              <a:gd name="T34" fmla="*/ 5 w 534"/>
              <a:gd name="T35" fmla="*/ 40 h 535"/>
              <a:gd name="T36" fmla="*/ 19 w 534"/>
              <a:gd name="T37" fmla="*/ 19 h 535"/>
              <a:gd name="T38" fmla="*/ 40 w 534"/>
              <a:gd name="T39" fmla="*/ 5 h 535"/>
              <a:gd name="T40" fmla="*/ 65 w 534"/>
              <a:gd name="T41" fmla="*/ 0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4" h="535">
                <a:moveTo>
                  <a:pt x="65" y="0"/>
                </a:moveTo>
                <a:lnTo>
                  <a:pt x="468" y="0"/>
                </a:lnTo>
                <a:lnTo>
                  <a:pt x="494" y="5"/>
                </a:lnTo>
                <a:lnTo>
                  <a:pt x="515" y="19"/>
                </a:lnTo>
                <a:lnTo>
                  <a:pt x="529" y="40"/>
                </a:lnTo>
                <a:lnTo>
                  <a:pt x="534" y="66"/>
                </a:lnTo>
                <a:lnTo>
                  <a:pt x="534" y="469"/>
                </a:lnTo>
                <a:lnTo>
                  <a:pt x="529" y="495"/>
                </a:lnTo>
                <a:lnTo>
                  <a:pt x="515" y="516"/>
                </a:lnTo>
                <a:lnTo>
                  <a:pt x="494" y="530"/>
                </a:lnTo>
                <a:lnTo>
                  <a:pt x="468" y="535"/>
                </a:lnTo>
                <a:lnTo>
                  <a:pt x="65" y="535"/>
                </a:lnTo>
                <a:lnTo>
                  <a:pt x="40" y="530"/>
                </a:lnTo>
                <a:lnTo>
                  <a:pt x="19" y="516"/>
                </a:lnTo>
                <a:lnTo>
                  <a:pt x="5" y="495"/>
                </a:lnTo>
                <a:lnTo>
                  <a:pt x="0" y="469"/>
                </a:lnTo>
                <a:lnTo>
                  <a:pt x="0" y="66"/>
                </a:lnTo>
                <a:lnTo>
                  <a:pt x="5" y="40"/>
                </a:lnTo>
                <a:lnTo>
                  <a:pt x="19" y="19"/>
                </a:lnTo>
                <a:lnTo>
                  <a:pt x="40" y="5"/>
                </a:lnTo>
                <a:lnTo>
                  <a:pt x="65"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9350" y="853767"/>
            <a:ext cx="1181388" cy="1086475"/>
          </a:xfrm>
          <a:prstGeom prst="roundRect">
            <a:avLst/>
          </a:prstGeom>
        </p:spPr>
      </p:pic>
      <p:pic>
        <p:nvPicPr>
          <p:cNvPr id="33" name="图片 14"/>
          <p:cNvPicPr>
            <a:picLocks noChangeAspect="1"/>
          </p:cNvPicPr>
          <p:nvPr/>
        </p:nvPicPr>
        <p:blipFill>
          <a:blip r:embed="rId3" cstate="print"/>
          <a:stretch>
            <a:fillRect/>
          </a:stretch>
        </p:blipFill>
        <p:spPr>
          <a:xfrm>
            <a:off x="8100196" y="0"/>
            <a:ext cx="1009594" cy="101343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advTm="3000">
        <p159:morph option="byObject"/>
      </p:transition>
    </mc:Choice>
    <mc:Fallback>
      <p:transition spd="slow" advTm="3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57456"/>
            <a:ext cx="4572000" cy="922020"/>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调查问卷</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部分内容与</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分析</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0" name="文本框 19"/>
          <p:cNvSpPr txBox="1"/>
          <p:nvPr/>
        </p:nvSpPr>
        <p:spPr>
          <a:xfrm>
            <a:off x="599440" y="874395"/>
            <a:ext cx="7418705" cy="460375"/>
          </a:xfrm>
          <a:prstGeom prst="rect">
            <a:avLst/>
          </a:prstGeom>
        </p:spPr>
        <p:txBody>
          <a:bodyPr wrap="square">
            <a:spAutoFit/>
          </a:bodyPr>
          <a:p>
            <a:pPr marL="0" indent="0" algn="just" defTabSz="266700">
              <a:lnSpc>
                <a:spcPct val="150000"/>
              </a:lnSpc>
              <a:spcBef>
                <a:spcPct val="0"/>
              </a:spcBef>
              <a:spcAft>
                <a:spcPct val="0"/>
              </a:spcAft>
            </a:pPr>
            <a:r>
              <a:rPr lang="en-US" altLang="zh-CN" sz="1600">
                <a:solidFill>
                  <a:srgbClr val="000000"/>
                </a:solidFill>
                <a:latin typeface="Times New Roman" panose="02020603050405020304"/>
                <a:ea typeface="宋体" panose="02010600030101010101" pitchFamily="2" charset="-122"/>
              </a:rPr>
              <a:t>7.</a:t>
            </a:r>
            <a:r>
              <a:rPr lang="zh-CN" altLang="en-US" sz="1600">
                <a:solidFill>
                  <a:schemeClr val="tx1"/>
                </a:solidFill>
                <a:latin typeface="Times New Roman" panose="02020603050405020304"/>
                <a:ea typeface="宋体" panose="02010600030101010101" pitchFamily="2" charset="-122"/>
              </a:rPr>
              <a:t>你认为高校在促进民营经济健康发展方面可以发挥哪些作用？</a:t>
            </a:r>
            <a:r>
              <a:rPr lang="en-US" altLang="zh-CN" sz="1600">
                <a:solidFill>
                  <a:srgbClr val="0066FF"/>
                </a:solidFill>
                <a:latin typeface="Times New Roman" panose="02020603050405020304"/>
                <a:ea typeface="宋体" panose="02010600030101010101" pitchFamily="2" charset="-122"/>
              </a:rPr>
              <a:t> [</a:t>
            </a:r>
            <a:r>
              <a:rPr lang="zh-CN" altLang="en-US" sz="1600">
                <a:solidFill>
                  <a:srgbClr val="0066FF"/>
                </a:solidFill>
                <a:latin typeface="Times New Roman" panose="02020603050405020304"/>
                <a:ea typeface="宋体" panose="02010600030101010101" pitchFamily="2" charset="-122"/>
              </a:rPr>
              <a:t>多选题</a:t>
            </a:r>
            <a:r>
              <a:rPr lang="en-US" altLang="zh-CN" sz="1600">
                <a:solidFill>
                  <a:srgbClr val="0066FF"/>
                </a:solidFill>
                <a:latin typeface="Times New Roman" panose="02020603050405020304"/>
                <a:ea typeface="宋体" panose="02010600030101010101" pitchFamily="2" charset="-122"/>
              </a:rPr>
              <a:t>]</a:t>
            </a:r>
            <a:endParaRPr lang="en-US" altLang="zh-CN" sz="1600">
              <a:solidFill>
                <a:srgbClr val="0066FF"/>
              </a:solidFill>
              <a:latin typeface="Times New Roman" panose="02020603050405020304"/>
              <a:ea typeface="宋体" panose="02010600030101010101" pitchFamily="2" charset="-122"/>
            </a:endParaRPr>
          </a:p>
        </p:txBody>
      </p:sp>
      <p:sp>
        <p:nvSpPr>
          <p:cNvPr id="33" name="文本框 32"/>
          <p:cNvSpPr txBox="1"/>
          <p:nvPr/>
        </p:nvSpPr>
        <p:spPr>
          <a:xfrm>
            <a:off x="599440" y="3107690"/>
            <a:ext cx="7540625" cy="1868805"/>
          </a:xfrm>
          <a:prstGeom prst="rect">
            <a:avLst/>
          </a:prstGeom>
        </p:spPr>
        <p:txBody>
          <a:bodyPr wrap="square">
            <a:spAutoFit/>
          </a:bodyPr>
          <a:p>
            <a:pPr marL="88900" indent="0">
              <a:lnSpc>
                <a:spcPts val="900"/>
              </a:lnSpc>
            </a:pPr>
            <a:endParaRPr lang="zh-CN" altLang="en-US" sz="1800" b="0" i="0">
              <a:latin typeface="WPS灵秀黑" charset="-122"/>
              <a:ea typeface="WPS灵秀黑" charset="-122"/>
              <a:cs typeface="WPS灵秀黑" charset="-122"/>
            </a:endParaRPr>
          </a:p>
          <a:p>
            <a:pPr marL="0" indent="0">
              <a:spcBef>
                <a:spcPct val="0"/>
              </a:spcBef>
              <a:spcAft>
                <a:spcPts val="600"/>
              </a:spcAft>
            </a:pPr>
            <a:r>
              <a:rPr lang="en-US" altLang="zh-CN" sz="1800" b="0" i="0">
                <a:latin typeface="WPS灵秀黑" charset="-122"/>
                <a:ea typeface="WPS灵秀黑" charset="-122"/>
                <a:cs typeface="WPS灵秀黑" charset="-122"/>
              </a:rPr>
              <a:t>       </a:t>
            </a:r>
            <a:r>
              <a:rPr lang="zh-CN" altLang="en-US" sz="1800" b="0" i="0">
                <a:latin typeface="WPS灵秀黑" charset="-122"/>
                <a:ea typeface="WPS灵秀黑" charset="-122"/>
                <a:cs typeface="WPS灵秀黑" charset="-122"/>
              </a:rPr>
              <a:t>调研显示，高校在民营经济健康发展中的角色获得学生高度认同：</a:t>
            </a:r>
            <a:r>
              <a:rPr lang="en-US" altLang="zh-CN" sz="1800" b="0" i="0">
                <a:latin typeface="WPS灵秀黑" charset="-122"/>
                <a:ea typeface="WPS灵秀黑" charset="-122"/>
                <a:cs typeface="WPS灵秀黑" charset="-122"/>
              </a:rPr>
              <a:t>90%</a:t>
            </a:r>
            <a:r>
              <a:rPr lang="zh-CN" altLang="en-US" sz="1800" b="0" i="0">
                <a:latin typeface="WPS灵秀黑" charset="-122"/>
                <a:ea typeface="WPS灵秀黑" charset="-122"/>
                <a:cs typeface="WPS灵秀黑" charset="-122"/>
              </a:rPr>
              <a:t>受访者期待智库支持功能；</a:t>
            </a:r>
            <a:r>
              <a:rPr lang="en-US" altLang="zh-CN" sz="1800" b="0" i="0">
                <a:latin typeface="WPS灵秀黑" charset="-122"/>
                <a:ea typeface="WPS灵秀黑" charset="-122"/>
                <a:cs typeface="WPS灵秀黑" charset="-122"/>
              </a:rPr>
              <a:t>71%</a:t>
            </a:r>
            <a:r>
              <a:rPr lang="zh-CN" altLang="en-US" sz="1800" b="0" i="0">
                <a:latin typeface="WPS灵秀黑" charset="-122"/>
                <a:ea typeface="WPS灵秀黑" charset="-122"/>
                <a:cs typeface="WPS灵秀黑" charset="-122"/>
              </a:rPr>
              <a:t>关注产学研转化效能；</a:t>
            </a:r>
            <a:r>
              <a:rPr lang="en-US" altLang="zh-CN" sz="1800" b="0" i="0">
                <a:latin typeface="WPS灵秀黑" charset="-122"/>
                <a:ea typeface="WPS灵秀黑" charset="-122"/>
                <a:cs typeface="WPS灵秀黑" charset="-122"/>
              </a:rPr>
              <a:t>54%</a:t>
            </a:r>
            <a:r>
              <a:rPr lang="zh-CN" altLang="en-US" sz="1800" b="0" i="0">
                <a:latin typeface="WPS灵秀黑" charset="-122"/>
                <a:ea typeface="WPS灵秀黑" charset="-122"/>
                <a:cs typeface="WPS灵秀黑" charset="-122"/>
              </a:rPr>
              <a:t>重视创新创业人才培养；</a:t>
            </a:r>
            <a:r>
              <a:rPr lang="en-US" altLang="zh-CN" sz="1800" b="0" i="0">
                <a:latin typeface="WPS灵秀黑" charset="-122"/>
                <a:ea typeface="WPS灵秀黑" charset="-122"/>
                <a:cs typeface="WPS灵秀黑" charset="-122"/>
              </a:rPr>
              <a:t>49%</a:t>
            </a:r>
            <a:r>
              <a:rPr lang="zh-CN" altLang="en-US" sz="1800" b="0" i="0">
                <a:latin typeface="WPS灵秀黑" charset="-122"/>
                <a:ea typeface="WPS灵秀黑" charset="-122"/>
                <a:cs typeface="WPS灵秀黑" charset="-122"/>
              </a:rPr>
              <a:t>认可创业引导价值。这表明当代大学生视高校为知识传播、人才培养、创新引领三位一体的核心载体，期望其通过构建人才供给、技术转化与社会服务的系统性协同发展机制，成为助推民营经济高质量增长的关键枢纽。</a:t>
            </a:r>
            <a:endParaRPr lang="zh-CN" altLang="en-US" sz="1800" b="0" i="0">
              <a:solidFill>
                <a:srgbClr val="000000"/>
              </a:solidFill>
              <a:latin typeface="Inter"/>
              <a:ea typeface="Inter"/>
            </a:endParaRPr>
          </a:p>
        </p:txBody>
      </p:sp>
      <p:pic>
        <p:nvPicPr>
          <p:cNvPr id="2" name="图片 1"/>
          <p:cNvPicPr>
            <a:picLocks noChangeAspect="1"/>
          </p:cNvPicPr>
          <p:nvPr/>
        </p:nvPicPr>
        <p:blipFill>
          <a:blip r:embed="rId1"/>
          <a:stretch>
            <a:fillRect/>
          </a:stretch>
        </p:blipFill>
        <p:spPr>
          <a:xfrm>
            <a:off x="1021715" y="1334770"/>
            <a:ext cx="5460365" cy="1800860"/>
          </a:xfrm>
          <a:prstGeom prst="rect">
            <a:avLst/>
          </a:prstGeom>
        </p:spPr>
      </p:pic>
    </p:spTree>
  </p:cSld>
  <p:clrMapOvr>
    <a:masterClrMapping/>
  </p:clrMapOvr>
  <p:transition advTm="3000">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998275" y="3196659"/>
            <a:ext cx="5137618" cy="50781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5" name="Freeform 15"/>
          <p:cNvSpPr/>
          <p:nvPr/>
        </p:nvSpPr>
        <p:spPr bwMode="auto">
          <a:xfrm>
            <a:off x="1364925" y="1881304"/>
            <a:ext cx="1499982" cy="1499981"/>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solidFill>
              <a:schemeClr val="bg1"/>
            </a:solid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1048646" name="文本框 6"/>
          <p:cNvSpPr txBox="1"/>
          <p:nvPr/>
        </p:nvSpPr>
        <p:spPr>
          <a:xfrm>
            <a:off x="1364615" y="2073275"/>
            <a:ext cx="1500505" cy="1142365"/>
          </a:xfrm>
          <a:prstGeom prst="rect">
            <a:avLst/>
          </a:prstGeom>
          <a:noFill/>
        </p:spPr>
        <p:txBody>
          <a:bodyPr wrap="square" rtlCol="0">
            <a:spAutoFit/>
          </a:bodyPr>
          <a:lstStyle/>
          <a:p>
            <a:pPr algn="ctr"/>
            <a:r>
              <a:rPr lang="en-US" altLang="zh-CN" sz="6825" dirty="0">
                <a:solidFill>
                  <a:srgbClr val="AE002B"/>
                </a:solidFill>
                <a:latin typeface="Impact" panose="020B0806030902050204" pitchFamily="34" charset="0"/>
              </a:rPr>
              <a:t>03</a:t>
            </a:r>
            <a:endParaRPr lang="zh-CN" altLang="en-US" sz="6825" dirty="0">
              <a:solidFill>
                <a:srgbClr val="AE002B"/>
              </a:solidFill>
              <a:latin typeface="Impact" panose="020B0806030902050204" pitchFamily="34" charset="0"/>
            </a:endParaRPr>
          </a:p>
        </p:txBody>
      </p:sp>
      <p:grpSp>
        <p:nvGrpSpPr>
          <p:cNvPr id="56" name="组合 7"/>
          <p:cNvGrpSpPr/>
          <p:nvPr/>
        </p:nvGrpSpPr>
        <p:grpSpPr>
          <a:xfrm>
            <a:off x="3112295" y="2291185"/>
            <a:ext cx="5183515" cy="905306"/>
            <a:chOff x="3749635" y="2200720"/>
            <a:chExt cx="4820514" cy="905306"/>
          </a:xfrm>
        </p:grpSpPr>
        <p:sp>
          <p:nvSpPr>
            <p:cNvPr id="1048647" name="矩形 3"/>
            <p:cNvSpPr/>
            <p:nvPr/>
          </p:nvSpPr>
          <p:spPr>
            <a:xfrm>
              <a:off x="3749635" y="2200720"/>
              <a:ext cx="4228202" cy="845185"/>
            </a:xfrm>
            <a:prstGeom prst="rect">
              <a:avLst/>
            </a:prstGeom>
          </p:spPr>
          <p:txBody>
            <a:bodyPr wrap="square">
              <a:noAutofit/>
            </a:bodyPr>
            <a:lstStyle/>
            <a:p>
              <a:pPr algn="ctr"/>
              <a:r>
                <a:rPr lang="zh-CN" altLang="en-US" sz="36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问题分析与建议对策</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ct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145730" name="直接连接符 2"/>
            <p:cNvCxnSpPr/>
            <p:nvPr/>
          </p:nvCxnSpPr>
          <p:spPr>
            <a:xfrm>
              <a:off x="3749635" y="3106026"/>
              <a:ext cx="4820514"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advTm="0">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custDataLst>
              <p:tags r:id="rId1"/>
            </p:custDataLst>
          </p:nvPr>
        </p:nvSpPr>
        <p:spPr>
          <a:xfrm>
            <a:off x="483235" y="168275"/>
            <a:ext cx="4572000" cy="504190"/>
          </a:xfrm>
          <a:prstGeom prst="rect">
            <a:avLst/>
          </a:prstGeom>
          <a:noFill/>
        </p:spPr>
        <p:txBody>
          <a:bodyPr wrap="square">
            <a:no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问题分析与建议对策</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文本框 1"/>
          <p:cNvSpPr txBox="1"/>
          <p:nvPr>
            <p:custDataLst>
              <p:tags r:id="rId2"/>
            </p:custDataLst>
          </p:nvPr>
        </p:nvSpPr>
        <p:spPr>
          <a:xfrm>
            <a:off x="1223645" y="707390"/>
            <a:ext cx="6301740" cy="868045"/>
          </a:xfrm>
          <a:prstGeom prst="rect">
            <a:avLst/>
          </a:prstGeom>
          <a:noFill/>
        </p:spPr>
        <p:txBody>
          <a:bodyPr wrap="square" rtlCol="0">
            <a:noAutofit/>
          </a:bodyPr>
          <a:lstStyle/>
          <a:p>
            <a:pPr indent="0" algn="ctr" fontAlgn="auto">
              <a:lnSpc>
                <a:spcPct val="130000"/>
              </a:lnSpc>
              <a:buClrTx/>
              <a:buSzTx/>
              <a:buFontTx/>
            </a:pPr>
            <a:r>
              <a:rPr lang="zh-CN" altLang="en-US" sz="2000">
                <a:latin typeface="WPS灵秀黑" charset="-122"/>
                <a:ea typeface="WPS灵秀黑" charset="-122"/>
                <a:cs typeface="WPS灵秀黑" charset="-122"/>
              </a:rPr>
              <a:t>针对政策落实与信息传播的脱节和创新驱动与人才支持机制的不足的问题分析后，给出了以下建议对策</a:t>
            </a:r>
            <a:endParaRPr lang="zh-CN" altLang="en-US" sz="2000">
              <a:latin typeface="WPS灵秀黑" charset="-122"/>
              <a:ea typeface="WPS灵秀黑" charset="-122"/>
              <a:cs typeface="WPS灵秀黑" charset="-122"/>
            </a:endParaRPr>
          </a:p>
        </p:txBody>
      </p:sp>
      <p:sp>
        <p:nvSpPr>
          <p:cNvPr id="7" name="Rectangle 9"/>
          <p:cNvSpPr>
            <a:spLocks noChangeArrowheads="1"/>
          </p:cNvSpPr>
          <p:nvPr>
            <p:custDataLst>
              <p:tags r:id="rId3"/>
            </p:custDataLst>
          </p:nvPr>
        </p:nvSpPr>
        <p:spPr bwMode="auto">
          <a:xfrm>
            <a:off x="190500" y="2205355"/>
            <a:ext cx="3629025" cy="2671445"/>
          </a:xfrm>
          <a:prstGeom prst="rect">
            <a:avLst/>
          </a:prstGeom>
          <a:solidFill>
            <a:srgbClr val="FFFFFF"/>
          </a:solidFill>
          <a:ln w="9" cap="flat">
            <a:solidFill>
              <a:schemeClr val="bg2">
                <a:lumMod val="75000"/>
              </a:schemeClr>
            </a:solidFill>
            <a:prstDash val="solid"/>
            <a:miter lim="800000"/>
          </a:ln>
        </p:spPr>
        <p:txBody>
          <a:bodyPr vert="horz" wrap="square" lIns="91440" tIns="45720" rIns="91440" bIns="45720" numCol="1" anchor="t" anchorCtr="0" compatLnSpc="1"/>
          <a:p>
            <a:pPr>
              <a:lnSpc>
                <a:spcPct val="120000"/>
              </a:lnSpc>
            </a:pPr>
            <a:endParaRPr lang="zh-CN" altLang="en-US" sz="1400">
              <a:solidFill>
                <a:srgbClr val="213555"/>
              </a:solidFill>
              <a:cs typeface="+mn-ea"/>
              <a:sym typeface="+mn-lt"/>
            </a:endParaRPr>
          </a:p>
        </p:txBody>
      </p:sp>
      <p:sp>
        <p:nvSpPr>
          <p:cNvPr id="8" name="TextBox 17"/>
          <p:cNvSpPr txBox="1"/>
          <p:nvPr>
            <p:custDataLst>
              <p:tags r:id="rId4"/>
            </p:custDataLst>
          </p:nvPr>
        </p:nvSpPr>
        <p:spPr>
          <a:xfrm>
            <a:off x="281305" y="2311400"/>
            <a:ext cx="3538220" cy="2509520"/>
          </a:xfrm>
          <a:prstGeom prst="rect">
            <a:avLst/>
          </a:prstGeom>
          <a:noFill/>
        </p:spPr>
        <p:txBody>
          <a:bodyPr wrap="square" rtlCol="0">
            <a:noAutofit/>
          </a:bodyPr>
          <a:p>
            <a:pPr indent="0" algn="just" fontAlgn="auto">
              <a:lnSpc>
                <a:spcPct val="120000"/>
              </a:lnSpc>
            </a:pPr>
            <a:r>
              <a:rPr lang="en-US" altLang="zh-CN" sz="1800" dirty="0">
                <a:solidFill>
                  <a:schemeClr val="tx1">
                    <a:lumMod val="65000"/>
                    <a:lumOff val="35000"/>
                  </a:schemeClr>
                </a:solidFill>
                <a:cs typeface="+mn-ea"/>
                <a:sym typeface="+mn-lt"/>
              </a:rPr>
              <a:t>         </a:t>
            </a:r>
            <a:r>
              <a:rPr lang="zh-CN" altLang="en-US" sz="1800" dirty="0">
                <a:solidFill>
                  <a:schemeClr val="tx1">
                    <a:lumMod val="65000"/>
                    <a:lumOff val="35000"/>
                  </a:schemeClr>
                </a:solidFill>
                <a:cs typeface="+mn-ea"/>
                <a:sym typeface="+mn-lt"/>
              </a:rPr>
              <a:t>构建多元协同宣传机制，整合高校、政府与职能部门资源，通过宣讲会、数字化平台等渠道精准对接青年群体需求，破解政策传播形式单一、内容碎片化等问题，提升政策传播靶向性与实效性，助力学生创新创业</a:t>
            </a:r>
            <a:r>
              <a:rPr lang="en-US" altLang="zh-CN" sz="1800" dirty="0">
                <a:solidFill>
                  <a:schemeClr val="tx1">
                    <a:lumMod val="65000"/>
                    <a:lumOff val="35000"/>
                  </a:schemeClr>
                </a:solidFill>
                <a:cs typeface="+mn-ea"/>
                <a:sym typeface="+mn-lt"/>
              </a:rPr>
              <a:t> </a:t>
            </a:r>
            <a:r>
              <a:rPr lang="zh-CN" altLang="en-US" sz="1800" dirty="0">
                <a:solidFill>
                  <a:schemeClr val="tx1">
                    <a:lumMod val="65000"/>
                    <a:lumOff val="35000"/>
                  </a:schemeClr>
                </a:solidFill>
                <a:cs typeface="+mn-ea"/>
                <a:sym typeface="+mn-lt"/>
              </a:rPr>
              <a:t>。</a:t>
            </a:r>
            <a:endParaRPr lang="zh-CN" altLang="en-US" sz="1800" dirty="0">
              <a:solidFill>
                <a:schemeClr val="tx1">
                  <a:lumMod val="65000"/>
                  <a:lumOff val="35000"/>
                </a:schemeClr>
              </a:solidFill>
              <a:cs typeface="+mn-ea"/>
              <a:sym typeface="+mn-lt"/>
            </a:endParaRPr>
          </a:p>
        </p:txBody>
      </p:sp>
      <p:sp>
        <p:nvSpPr>
          <p:cNvPr id="9" name="Rectangle 9"/>
          <p:cNvSpPr>
            <a:spLocks noChangeArrowheads="1"/>
          </p:cNvSpPr>
          <p:nvPr>
            <p:custDataLst>
              <p:tags r:id="rId5"/>
            </p:custDataLst>
          </p:nvPr>
        </p:nvSpPr>
        <p:spPr bwMode="auto">
          <a:xfrm>
            <a:off x="4493895" y="2205355"/>
            <a:ext cx="3935730" cy="2710815"/>
          </a:xfrm>
          <a:prstGeom prst="rect">
            <a:avLst/>
          </a:prstGeom>
          <a:solidFill>
            <a:srgbClr val="FFFFFF"/>
          </a:solidFill>
          <a:ln w="9" cap="flat">
            <a:solidFill>
              <a:schemeClr val="bg2">
                <a:lumMod val="75000"/>
              </a:schemeClr>
            </a:solidFill>
            <a:prstDash val="solid"/>
            <a:miter lim="800000"/>
          </a:ln>
        </p:spPr>
        <p:txBody>
          <a:bodyPr vert="horz" wrap="square" lIns="91440" tIns="45720" rIns="91440" bIns="45720" numCol="1" anchor="t" anchorCtr="0" compatLnSpc="1"/>
          <a:p>
            <a:pPr>
              <a:lnSpc>
                <a:spcPct val="120000"/>
              </a:lnSpc>
            </a:pPr>
            <a:endParaRPr lang="zh-CN" altLang="en-US" sz="1400">
              <a:solidFill>
                <a:srgbClr val="213555"/>
              </a:solidFill>
              <a:cs typeface="+mn-ea"/>
              <a:sym typeface="+mn-lt"/>
            </a:endParaRPr>
          </a:p>
        </p:txBody>
      </p:sp>
      <p:sp>
        <p:nvSpPr>
          <p:cNvPr id="10" name="TextBox 17"/>
          <p:cNvSpPr txBox="1"/>
          <p:nvPr>
            <p:custDataLst>
              <p:tags r:id="rId6"/>
            </p:custDataLst>
          </p:nvPr>
        </p:nvSpPr>
        <p:spPr>
          <a:xfrm>
            <a:off x="4441190" y="2247265"/>
            <a:ext cx="3988435" cy="2536825"/>
          </a:xfrm>
          <a:prstGeom prst="rect">
            <a:avLst/>
          </a:prstGeom>
          <a:noFill/>
        </p:spPr>
        <p:txBody>
          <a:bodyPr wrap="square" rtlCol="0">
            <a:noAutofit/>
          </a:bodyPr>
          <a:p>
            <a:pPr indent="0" algn="just" fontAlgn="auto">
              <a:lnSpc>
                <a:spcPct val="120000"/>
              </a:lnSpc>
            </a:pPr>
            <a:endParaRPr lang="en-US" altLang="zh-CN" sz="1800" dirty="0">
              <a:solidFill>
                <a:schemeClr val="tx1">
                  <a:lumMod val="65000"/>
                  <a:lumOff val="35000"/>
                </a:schemeClr>
              </a:solidFill>
              <a:cs typeface="+mn-ea"/>
              <a:sym typeface="+mn-lt"/>
            </a:endParaRPr>
          </a:p>
          <a:p>
            <a:pPr indent="0" algn="just" fontAlgn="auto">
              <a:lnSpc>
                <a:spcPct val="120000"/>
              </a:lnSpc>
            </a:pPr>
            <a:r>
              <a:rPr lang="en-US" altLang="zh-CN" sz="1800" dirty="0">
                <a:solidFill>
                  <a:schemeClr val="tx1">
                    <a:lumMod val="65000"/>
                    <a:lumOff val="35000"/>
                  </a:schemeClr>
                </a:solidFill>
                <a:cs typeface="+mn-ea"/>
                <a:sym typeface="+mn-lt"/>
              </a:rPr>
              <a:t>         </a:t>
            </a:r>
            <a:r>
              <a:rPr lang="zh-CN" altLang="en-US" sz="1800" dirty="0">
                <a:solidFill>
                  <a:schemeClr val="tx1">
                    <a:lumMod val="65000"/>
                    <a:lumOff val="35000"/>
                  </a:schemeClr>
                </a:solidFill>
                <a:cs typeface="+mn-ea"/>
                <a:sym typeface="+mn-lt"/>
              </a:rPr>
              <a:t>深化校企产学研协同，共建实践基地与人才共育机制，完善双创支持体系，破解课程脱节难题，提升学生实践与创新能力，促进技术转化，增强民企竞争力，支撑国家战略。</a:t>
            </a:r>
            <a:endParaRPr lang="zh-CN" altLang="en-US" sz="1800" dirty="0">
              <a:solidFill>
                <a:schemeClr val="tx1">
                  <a:lumMod val="65000"/>
                  <a:lumOff val="35000"/>
                </a:schemeClr>
              </a:solidFill>
              <a:cs typeface="+mn-ea"/>
              <a:sym typeface="+mn-lt"/>
            </a:endParaRPr>
          </a:p>
        </p:txBody>
      </p:sp>
      <p:sp>
        <p:nvSpPr>
          <p:cNvPr id="13" name="Rectangle 10"/>
          <p:cNvSpPr>
            <a:spLocks noChangeArrowheads="1"/>
          </p:cNvSpPr>
          <p:nvPr>
            <p:custDataLst>
              <p:tags r:id="rId7"/>
            </p:custDataLst>
          </p:nvPr>
        </p:nvSpPr>
        <p:spPr bwMode="auto">
          <a:xfrm>
            <a:off x="572770" y="1848485"/>
            <a:ext cx="2954655" cy="462915"/>
          </a:xfrm>
          <a:prstGeom prst="rect">
            <a:avLst/>
          </a:prstGeom>
          <a:solidFill>
            <a:srgbClr val="244C89"/>
          </a:solidFill>
          <a:ln w="190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p>
            <a:pPr>
              <a:lnSpc>
                <a:spcPct val="120000"/>
              </a:lnSpc>
            </a:pPr>
            <a:endParaRPr lang="zh-CN" altLang="en-US" sz="1600">
              <a:solidFill>
                <a:srgbClr val="213555"/>
              </a:solidFill>
              <a:cs typeface="+mn-ea"/>
              <a:sym typeface="+mn-lt"/>
            </a:endParaRPr>
          </a:p>
        </p:txBody>
      </p:sp>
      <p:sp>
        <p:nvSpPr>
          <p:cNvPr id="14" name="TextBox 16"/>
          <p:cNvSpPr txBox="1"/>
          <p:nvPr>
            <p:custDataLst>
              <p:tags r:id="rId8"/>
            </p:custDataLst>
          </p:nvPr>
        </p:nvSpPr>
        <p:spPr>
          <a:xfrm>
            <a:off x="410210" y="1848485"/>
            <a:ext cx="3188970" cy="487680"/>
          </a:xfrm>
          <a:prstGeom prst="rect">
            <a:avLst/>
          </a:prstGeom>
          <a:noFill/>
        </p:spPr>
        <p:txBody>
          <a:bodyPr wrap="square" rtlCol="0">
            <a:noAutofit/>
          </a:bodyPr>
          <a:p>
            <a:pPr algn="ctr">
              <a:lnSpc>
                <a:spcPct val="120000"/>
              </a:lnSpc>
            </a:pPr>
            <a:r>
              <a:rPr lang="zh-CN" altLang="en-US" sz="2000" b="1" dirty="0">
                <a:solidFill>
                  <a:schemeClr val="bg1"/>
                </a:solidFill>
                <a:cs typeface="+mn-ea"/>
                <a:sym typeface="+mn-lt"/>
              </a:rPr>
              <a:t>策略一：多元协同宣传</a:t>
            </a:r>
            <a:endParaRPr lang="zh-CN" altLang="en-US" sz="2000" b="1" dirty="0">
              <a:solidFill>
                <a:schemeClr val="bg1"/>
              </a:solidFill>
              <a:cs typeface="+mn-ea"/>
              <a:sym typeface="+mn-lt"/>
            </a:endParaRPr>
          </a:p>
        </p:txBody>
      </p:sp>
      <p:sp>
        <p:nvSpPr>
          <p:cNvPr id="15" name="Rectangle 10"/>
          <p:cNvSpPr>
            <a:spLocks noChangeArrowheads="1"/>
          </p:cNvSpPr>
          <p:nvPr>
            <p:custDataLst>
              <p:tags r:id="rId9"/>
            </p:custDataLst>
          </p:nvPr>
        </p:nvSpPr>
        <p:spPr bwMode="auto">
          <a:xfrm>
            <a:off x="4898390" y="1823720"/>
            <a:ext cx="2947035" cy="462915"/>
          </a:xfrm>
          <a:prstGeom prst="rect">
            <a:avLst/>
          </a:prstGeom>
          <a:solidFill>
            <a:srgbClr val="244C89"/>
          </a:solidFill>
          <a:ln w="19050" cap="flat">
            <a:solidFill>
              <a:schemeClr val="bg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p>
            <a:pPr>
              <a:lnSpc>
                <a:spcPct val="120000"/>
              </a:lnSpc>
            </a:pPr>
            <a:endParaRPr lang="zh-CN" altLang="en-US" sz="1600">
              <a:solidFill>
                <a:srgbClr val="213555"/>
              </a:solidFill>
              <a:cs typeface="+mn-ea"/>
              <a:sym typeface="+mn-lt"/>
            </a:endParaRPr>
          </a:p>
        </p:txBody>
      </p:sp>
      <p:sp>
        <p:nvSpPr>
          <p:cNvPr id="16" name="TextBox 16"/>
          <p:cNvSpPr txBox="1"/>
          <p:nvPr>
            <p:custDataLst>
              <p:tags r:id="rId10"/>
            </p:custDataLst>
          </p:nvPr>
        </p:nvSpPr>
        <p:spPr>
          <a:xfrm>
            <a:off x="4897755" y="1823720"/>
            <a:ext cx="2948305" cy="487680"/>
          </a:xfrm>
          <a:prstGeom prst="rect">
            <a:avLst/>
          </a:prstGeom>
          <a:noFill/>
        </p:spPr>
        <p:txBody>
          <a:bodyPr wrap="square" rtlCol="0">
            <a:noAutofit/>
          </a:bodyPr>
          <a:p>
            <a:pPr algn="ctr">
              <a:lnSpc>
                <a:spcPct val="120000"/>
              </a:lnSpc>
            </a:pPr>
            <a:r>
              <a:rPr lang="zh-CN" altLang="en-US" sz="2000" b="1" dirty="0">
                <a:solidFill>
                  <a:schemeClr val="bg1"/>
                </a:solidFill>
                <a:cs typeface="+mn-ea"/>
                <a:sym typeface="+mn-lt"/>
              </a:rPr>
              <a:t>策略二：校企协同育人</a:t>
            </a:r>
            <a:endParaRPr lang="zh-CN" altLang="en-US" sz="2000" b="1" dirty="0">
              <a:solidFill>
                <a:schemeClr val="bg1"/>
              </a:solidFill>
              <a:cs typeface="+mn-ea"/>
              <a:sym typeface="+mn-lt"/>
            </a:endParaRPr>
          </a:p>
        </p:txBody>
      </p:sp>
    </p:spTree>
  </p:cSld>
  <p:clrMapOvr>
    <a:masterClrMapping/>
  </p:clrMapOvr>
  <p:transition advTm="3000">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998275" y="3196659"/>
            <a:ext cx="5137618" cy="50781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5" name="Freeform 15"/>
          <p:cNvSpPr/>
          <p:nvPr/>
        </p:nvSpPr>
        <p:spPr bwMode="auto">
          <a:xfrm>
            <a:off x="1364925" y="1881304"/>
            <a:ext cx="1499982" cy="1499981"/>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solidFill>
              <a:schemeClr val="bg1"/>
            </a:solid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1048646" name="文本框 6"/>
          <p:cNvSpPr txBox="1"/>
          <p:nvPr/>
        </p:nvSpPr>
        <p:spPr>
          <a:xfrm>
            <a:off x="1364615" y="2073275"/>
            <a:ext cx="1500505" cy="1142365"/>
          </a:xfrm>
          <a:prstGeom prst="rect">
            <a:avLst/>
          </a:prstGeom>
          <a:noFill/>
        </p:spPr>
        <p:txBody>
          <a:bodyPr wrap="square" rtlCol="0">
            <a:spAutoFit/>
          </a:bodyPr>
          <a:lstStyle/>
          <a:p>
            <a:pPr algn="ctr"/>
            <a:r>
              <a:rPr lang="en-US" altLang="zh-CN" sz="6825" dirty="0">
                <a:solidFill>
                  <a:srgbClr val="AE002B"/>
                </a:solidFill>
                <a:latin typeface="Impact" panose="020B0806030902050204" pitchFamily="34" charset="0"/>
              </a:rPr>
              <a:t>04</a:t>
            </a:r>
            <a:endParaRPr lang="zh-CN" altLang="en-US" sz="6825" dirty="0">
              <a:solidFill>
                <a:srgbClr val="AE002B"/>
              </a:solidFill>
              <a:latin typeface="Impact" panose="020B0806030902050204" pitchFamily="34" charset="0"/>
            </a:endParaRPr>
          </a:p>
        </p:txBody>
      </p:sp>
      <p:grpSp>
        <p:nvGrpSpPr>
          <p:cNvPr id="56" name="组合 7"/>
          <p:cNvGrpSpPr/>
          <p:nvPr/>
        </p:nvGrpSpPr>
        <p:grpSpPr>
          <a:xfrm>
            <a:off x="3112295" y="1996545"/>
            <a:ext cx="5183515" cy="1199946"/>
            <a:chOff x="3749635" y="1906080"/>
            <a:chExt cx="4820514" cy="1199946"/>
          </a:xfrm>
        </p:grpSpPr>
        <p:sp>
          <p:nvSpPr>
            <p:cNvPr id="1048647" name="矩形 3"/>
            <p:cNvSpPr/>
            <p:nvPr/>
          </p:nvSpPr>
          <p:spPr>
            <a:xfrm>
              <a:off x="3749635" y="1906080"/>
              <a:ext cx="4228202" cy="845185"/>
            </a:xfrm>
            <a:prstGeom prst="rect">
              <a:avLst/>
            </a:prstGeom>
          </p:spPr>
          <p:txBody>
            <a:bodyPr wrap="square">
              <a:noAutofit/>
            </a:bodyPr>
            <a:lstStyle/>
            <a:p>
              <a:pPr algn="ctr"/>
              <a:r>
                <a:rPr lang="zh-CN" altLang="en-US" sz="5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未来展望</a:t>
              </a:r>
              <a:endParaRPr lang="zh-CN" altLang="en-US" sz="5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cxnSp>
          <p:nvCxnSpPr>
            <p:cNvPr id="3145730" name="直接连接符 2"/>
            <p:cNvCxnSpPr/>
            <p:nvPr/>
          </p:nvCxnSpPr>
          <p:spPr>
            <a:xfrm>
              <a:off x="3749635" y="3106026"/>
              <a:ext cx="4820514"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advTm="0">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0" name="文本框 2"/>
          <p:cNvSpPr txBox="1"/>
          <p:nvPr/>
        </p:nvSpPr>
        <p:spPr>
          <a:xfrm>
            <a:off x="534220" y="104751"/>
            <a:ext cx="4572000" cy="645160"/>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未来展望</a:t>
            </a:r>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4" name="文本1"/>
          <p:cNvSpPr>
            <a:spLocks noChangeArrowheads="1"/>
          </p:cNvSpPr>
          <p:nvPr>
            <p:custDataLst>
              <p:tags r:id="rId1"/>
            </p:custDataLst>
          </p:nvPr>
        </p:nvSpPr>
        <p:spPr bwMode="gray">
          <a:xfrm>
            <a:off x="726440" y="1334770"/>
            <a:ext cx="7409180" cy="3039110"/>
          </a:xfrm>
          <a:prstGeom prst="roundRect">
            <a:avLst>
              <a:gd name="adj" fmla="val 11505"/>
            </a:avLst>
          </a:prstGeom>
          <a:noFill/>
          <a:ln w="15875" cap="flat" cmpd="sng" algn="ctr">
            <a:solidFill>
              <a:schemeClr val="accent1"/>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252095" fontAlgn="base">
              <a:lnSpc>
                <a:spcPct val="120000"/>
              </a:lnSpc>
              <a:spcBef>
                <a:spcPct val="0"/>
              </a:spcBef>
              <a:spcAft>
                <a:spcPct val="0"/>
              </a:spcAft>
              <a:defRPr/>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在政策支持与产业升级驱动下，高校正加速融入民营经济发展，通过产学研协同创新、科技成果转化和复合型人才培养，构建起校企互促共进的新型生态。数字化、智能化技术的深度融合不断拓展民营企业边界，推动高校教育向实践导向转型。政策红利借助信息化渠道精准触达青年群体，激发高校学子的创新活力与社会责任感。随着校企协同育人机制深化，越来越多的青年人才将更主动投身民营经济，以创新实践助力现代化产业体系建设，为中国经济高质量发展注入澎湃动能，共同书写属于时代的壮丽篇章。</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advTm="3000">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33" name="矩形 259"/>
          <p:cNvSpPr>
            <a:spLocks noChangeArrowheads="1"/>
          </p:cNvSpPr>
          <p:nvPr/>
        </p:nvSpPr>
        <p:spPr bwMode="auto">
          <a:xfrm>
            <a:off x="3221508" y="2238530"/>
            <a:ext cx="4787292" cy="738664"/>
          </a:xfrm>
          <a:prstGeom prst="rect">
            <a:avLst/>
          </a:prstGeom>
          <a:noFill/>
          <a:ln>
            <a:noFill/>
          </a:ln>
          <a:effectLst>
            <a:outerShdw blurRad="50800" dist="50800" dir="5400000" algn="ctr" rotWithShape="0">
              <a:schemeClr val="bg1"/>
            </a:outerShdw>
          </a:effec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4800" b="1" spc="-300" dirty="0">
                <a:solidFill>
                  <a:srgbClr val="C00000"/>
                </a:solidFill>
                <a:latin typeface="Arial Black" panose="020B0A04020102020204" pitchFamily="34" charset="0"/>
                <a:cs typeface="Arial" panose="020B0604020202020204" pitchFamily="34" charset="0"/>
              </a:rPr>
              <a:t>THANK   YOU </a:t>
            </a:r>
            <a:endParaRPr lang="en-US" altLang="zh-CN" sz="4800" b="1" spc="-300" dirty="0">
              <a:solidFill>
                <a:srgbClr val="C00000"/>
              </a:solidFill>
              <a:latin typeface="Arial Black" panose="020B0A04020102020204" pitchFamily="34" charset="0"/>
              <a:cs typeface="Arial" panose="020B0604020202020204" pitchFamily="34" charset="0"/>
            </a:endParaRPr>
          </a:p>
        </p:txBody>
      </p:sp>
      <p:pic>
        <p:nvPicPr>
          <p:cNvPr id="2097174" name="图片 30"/>
          <p:cNvPicPr>
            <a:picLocks noChangeAspect="1"/>
          </p:cNvPicPr>
          <p:nvPr/>
        </p:nvPicPr>
        <p:blipFill>
          <a:blip r:embed="rId1" cstate="print"/>
          <a:stretch>
            <a:fillRect/>
          </a:stretch>
        </p:blipFill>
        <p:spPr>
          <a:xfrm>
            <a:off x="8079944" y="18507"/>
            <a:ext cx="1009594" cy="1013432"/>
          </a:xfrm>
          <a:prstGeom prst="rect">
            <a:avLst/>
          </a:prstGeom>
        </p:spPr>
      </p:pic>
      <p:sp>
        <p:nvSpPr>
          <p:cNvPr id="16" name="Freeform 6"/>
          <p:cNvSpPr/>
          <p:nvPr/>
        </p:nvSpPr>
        <p:spPr bwMode="auto">
          <a:xfrm>
            <a:off x="189091" y="219536"/>
            <a:ext cx="784182" cy="781007"/>
          </a:xfrm>
          <a:custGeom>
            <a:avLst/>
            <a:gdLst>
              <a:gd name="T0" fmla="*/ 67 w 494"/>
              <a:gd name="T1" fmla="*/ 0 h 492"/>
              <a:gd name="T2" fmla="*/ 429 w 494"/>
              <a:gd name="T3" fmla="*/ 0 h 492"/>
              <a:gd name="T4" fmla="*/ 454 w 494"/>
              <a:gd name="T5" fmla="*/ 5 h 492"/>
              <a:gd name="T6" fmla="*/ 475 w 494"/>
              <a:gd name="T7" fmla="*/ 19 h 492"/>
              <a:gd name="T8" fmla="*/ 489 w 494"/>
              <a:gd name="T9" fmla="*/ 40 h 492"/>
              <a:gd name="T10" fmla="*/ 494 w 494"/>
              <a:gd name="T11" fmla="*/ 65 h 492"/>
              <a:gd name="T12" fmla="*/ 494 w 494"/>
              <a:gd name="T13" fmla="*/ 427 h 492"/>
              <a:gd name="T14" fmla="*/ 489 w 494"/>
              <a:gd name="T15" fmla="*/ 452 h 492"/>
              <a:gd name="T16" fmla="*/ 475 w 494"/>
              <a:gd name="T17" fmla="*/ 473 h 492"/>
              <a:gd name="T18" fmla="*/ 454 w 494"/>
              <a:gd name="T19" fmla="*/ 487 h 492"/>
              <a:gd name="T20" fmla="*/ 429 w 494"/>
              <a:gd name="T21" fmla="*/ 492 h 492"/>
              <a:gd name="T22" fmla="*/ 67 w 494"/>
              <a:gd name="T23" fmla="*/ 492 h 492"/>
              <a:gd name="T24" fmla="*/ 41 w 494"/>
              <a:gd name="T25" fmla="*/ 487 h 492"/>
              <a:gd name="T26" fmla="*/ 20 w 494"/>
              <a:gd name="T27" fmla="*/ 473 h 492"/>
              <a:gd name="T28" fmla="*/ 6 w 494"/>
              <a:gd name="T29" fmla="*/ 452 h 492"/>
              <a:gd name="T30" fmla="*/ 0 w 494"/>
              <a:gd name="T31" fmla="*/ 427 h 492"/>
              <a:gd name="T32" fmla="*/ 0 w 494"/>
              <a:gd name="T33" fmla="*/ 65 h 492"/>
              <a:gd name="T34" fmla="*/ 6 w 494"/>
              <a:gd name="T35" fmla="*/ 40 h 492"/>
              <a:gd name="T36" fmla="*/ 20 w 494"/>
              <a:gd name="T37" fmla="*/ 19 h 492"/>
              <a:gd name="T38" fmla="*/ 41 w 494"/>
              <a:gd name="T39" fmla="*/ 5 h 492"/>
              <a:gd name="T40" fmla="*/ 67 w 494"/>
              <a:gd name="T41" fmla="*/ 0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4" h="492">
                <a:moveTo>
                  <a:pt x="67" y="0"/>
                </a:moveTo>
                <a:lnTo>
                  <a:pt x="429" y="0"/>
                </a:lnTo>
                <a:lnTo>
                  <a:pt x="454" y="5"/>
                </a:lnTo>
                <a:lnTo>
                  <a:pt x="475" y="19"/>
                </a:lnTo>
                <a:lnTo>
                  <a:pt x="489" y="40"/>
                </a:lnTo>
                <a:lnTo>
                  <a:pt x="494" y="65"/>
                </a:lnTo>
                <a:lnTo>
                  <a:pt x="494" y="427"/>
                </a:lnTo>
                <a:lnTo>
                  <a:pt x="489" y="452"/>
                </a:lnTo>
                <a:lnTo>
                  <a:pt x="475" y="473"/>
                </a:lnTo>
                <a:lnTo>
                  <a:pt x="454" y="487"/>
                </a:lnTo>
                <a:lnTo>
                  <a:pt x="429" y="492"/>
                </a:lnTo>
                <a:lnTo>
                  <a:pt x="67" y="492"/>
                </a:lnTo>
                <a:lnTo>
                  <a:pt x="41" y="487"/>
                </a:lnTo>
                <a:lnTo>
                  <a:pt x="20" y="473"/>
                </a:lnTo>
                <a:lnTo>
                  <a:pt x="6" y="452"/>
                </a:lnTo>
                <a:lnTo>
                  <a:pt x="0" y="427"/>
                </a:lnTo>
                <a:lnTo>
                  <a:pt x="0" y="65"/>
                </a:lnTo>
                <a:lnTo>
                  <a:pt x="6" y="40"/>
                </a:lnTo>
                <a:lnTo>
                  <a:pt x="20" y="19"/>
                </a:lnTo>
                <a:lnTo>
                  <a:pt x="41" y="5"/>
                </a:lnTo>
                <a:lnTo>
                  <a:pt x="67"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7" name="Freeform 9"/>
          <p:cNvSpPr/>
          <p:nvPr/>
        </p:nvSpPr>
        <p:spPr bwMode="auto">
          <a:xfrm>
            <a:off x="754210" y="2139345"/>
            <a:ext cx="1477882" cy="1477882"/>
          </a:xfrm>
          <a:custGeom>
            <a:avLst/>
            <a:gdLst>
              <a:gd name="T0" fmla="*/ 66 w 931"/>
              <a:gd name="T1" fmla="*/ 0 h 931"/>
              <a:gd name="T2" fmla="*/ 867 w 931"/>
              <a:gd name="T3" fmla="*/ 0 h 931"/>
              <a:gd name="T4" fmla="*/ 891 w 931"/>
              <a:gd name="T5" fmla="*/ 5 h 931"/>
              <a:gd name="T6" fmla="*/ 912 w 931"/>
              <a:gd name="T7" fmla="*/ 19 h 931"/>
              <a:gd name="T8" fmla="*/ 926 w 931"/>
              <a:gd name="T9" fmla="*/ 40 h 931"/>
              <a:gd name="T10" fmla="*/ 931 w 931"/>
              <a:gd name="T11" fmla="*/ 64 h 931"/>
              <a:gd name="T12" fmla="*/ 931 w 931"/>
              <a:gd name="T13" fmla="*/ 864 h 931"/>
              <a:gd name="T14" fmla="*/ 926 w 931"/>
              <a:gd name="T15" fmla="*/ 891 h 931"/>
              <a:gd name="T16" fmla="*/ 912 w 931"/>
              <a:gd name="T17" fmla="*/ 912 h 931"/>
              <a:gd name="T18" fmla="*/ 891 w 931"/>
              <a:gd name="T19" fmla="*/ 926 h 931"/>
              <a:gd name="T20" fmla="*/ 867 w 931"/>
              <a:gd name="T21" fmla="*/ 931 h 931"/>
              <a:gd name="T22" fmla="*/ 66 w 931"/>
              <a:gd name="T23" fmla="*/ 931 h 931"/>
              <a:gd name="T24" fmla="*/ 40 w 931"/>
              <a:gd name="T25" fmla="*/ 926 h 931"/>
              <a:gd name="T26" fmla="*/ 19 w 931"/>
              <a:gd name="T27" fmla="*/ 912 h 931"/>
              <a:gd name="T28" fmla="*/ 5 w 931"/>
              <a:gd name="T29" fmla="*/ 891 h 931"/>
              <a:gd name="T30" fmla="*/ 0 w 931"/>
              <a:gd name="T31" fmla="*/ 864 h 931"/>
              <a:gd name="T32" fmla="*/ 0 w 931"/>
              <a:gd name="T33" fmla="*/ 64 h 931"/>
              <a:gd name="T34" fmla="*/ 5 w 931"/>
              <a:gd name="T35" fmla="*/ 40 h 931"/>
              <a:gd name="T36" fmla="*/ 19 w 931"/>
              <a:gd name="T37" fmla="*/ 19 h 931"/>
              <a:gd name="T38" fmla="*/ 40 w 931"/>
              <a:gd name="T39" fmla="*/ 5 h 931"/>
              <a:gd name="T40" fmla="*/ 66 w 931"/>
              <a:gd name="T41" fmla="*/ 0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1" h="931">
                <a:moveTo>
                  <a:pt x="66" y="0"/>
                </a:moveTo>
                <a:lnTo>
                  <a:pt x="867" y="0"/>
                </a:lnTo>
                <a:lnTo>
                  <a:pt x="891" y="5"/>
                </a:lnTo>
                <a:lnTo>
                  <a:pt x="912" y="19"/>
                </a:lnTo>
                <a:lnTo>
                  <a:pt x="926" y="40"/>
                </a:lnTo>
                <a:lnTo>
                  <a:pt x="931" y="64"/>
                </a:lnTo>
                <a:lnTo>
                  <a:pt x="931" y="864"/>
                </a:lnTo>
                <a:lnTo>
                  <a:pt x="926" y="891"/>
                </a:lnTo>
                <a:lnTo>
                  <a:pt x="912" y="912"/>
                </a:lnTo>
                <a:lnTo>
                  <a:pt x="891" y="926"/>
                </a:lnTo>
                <a:lnTo>
                  <a:pt x="867" y="931"/>
                </a:lnTo>
                <a:lnTo>
                  <a:pt x="66" y="931"/>
                </a:lnTo>
                <a:lnTo>
                  <a:pt x="40" y="926"/>
                </a:lnTo>
                <a:lnTo>
                  <a:pt x="19" y="912"/>
                </a:lnTo>
                <a:lnTo>
                  <a:pt x="5" y="891"/>
                </a:lnTo>
                <a:lnTo>
                  <a:pt x="0" y="864"/>
                </a:lnTo>
                <a:lnTo>
                  <a:pt x="0" y="64"/>
                </a:lnTo>
                <a:lnTo>
                  <a:pt x="5" y="40"/>
                </a:lnTo>
                <a:lnTo>
                  <a:pt x="19" y="19"/>
                </a:lnTo>
                <a:lnTo>
                  <a:pt x="40" y="5"/>
                </a:lnTo>
                <a:lnTo>
                  <a:pt x="66"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8" name="Freeform 11"/>
          <p:cNvSpPr/>
          <p:nvPr/>
        </p:nvSpPr>
        <p:spPr bwMode="auto">
          <a:xfrm>
            <a:off x="189091" y="3947215"/>
            <a:ext cx="793707" cy="798469"/>
          </a:xfrm>
          <a:custGeom>
            <a:avLst/>
            <a:gdLst>
              <a:gd name="T0" fmla="*/ 65 w 500"/>
              <a:gd name="T1" fmla="*/ 0 h 503"/>
              <a:gd name="T2" fmla="*/ 436 w 500"/>
              <a:gd name="T3" fmla="*/ 0 h 503"/>
              <a:gd name="T4" fmla="*/ 460 w 500"/>
              <a:gd name="T5" fmla="*/ 5 h 503"/>
              <a:gd name="T6" fmla="*/ 481 w 500"/>
              <a:gd name="T7" fmla="*/ 19 h 503"/>
              <a:gd name="T8" fmla="*/ 495 w 500"/>
              <a:gd name="T9" fmla="*/ 40 h 503"/>
              <a:gd name="T10" fmla="*/ 500 w 500"/>
              <a:gd name="T11" fmla="*/ 67 h 503"/>
              <a:gd name="T12" fmla="*/ 500 w 500"/>
              <a:gd name="T13" fmla="*/ 436 h 503"/>
              <a:gd name="T14" fmla="*/ 495 w 500"/>
              <a:gd name="T15" fmla="*/ 462 h 503"/>
              <a:gd name="T16" fmla="*/ 481 w 500"/>
              <a:gd name="T17" fmla="*/ 483 h 503"/>
              <a:gd name="T18" fmla="*/ 460 w 500"/>
              <a:gd name="T19" fmla="*/ 497 h 503"/>
              <a:gd name="T20" fmla="*/ 436 w 500"/>
              <a:gd name="T21" fmla="*/ 503 h 503"/>
              <a:gd name="T22" fmla="*/ 65 w 500"/>
              <a:gd name="T23" fmla="*/ 503 h 503"/>
              <a:gd name="T24" fmla="*/ 40 w 500"/>
              <a:gd name="T25" fmla="*/ 497 h 503"/>
              <a:gd name="T26" fmla="*/ 19 w 500"/>
              <a:gd name="T27" fmla="*/ 483 h 503"/>
              <a:gd name="T28" fmla="*/ 5 w 500"/>
              <a:gd name="T29" fmla="*/ 462 h 503"/>
              <a:gd name="T30" fmla="*/ 0 w 500"/>
              <a:gd name="T31" fmla="*/ 436 h 503"/>
              <a:gd name="T32" fmla="*/ 0 w 500"/>
              <a:gd name="T33" fmla="*/ 67 h 503"/>
              <a:gd name="T34" fmla="*/ 5 w 500"/>
              <a:gd name="T35" fmla="*/ 40 h 503"/>
              <a:gd name="T36" fmla="*/ 19 w 500"/>
              <a:gd name="T37" fmla="*/ 19 h 503"/>
              <a:gd name="T38" fmla="*/ 40 w 500"/>
              <a:gd name="T39" fmla="*/ 5 h 503"/>
              <a:gd name="T40" fmla="*/ 65 w 500"/>
              <a:gd name="T41" fmla="*/ 0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0" h="503">
                <a:moveTo>
                  <a:pt x="65" y="0"/>
                </a:moveTo>
                <a:lnTo>
                  <a:pt x="436" y="0"/>
                </a:lnTo>
                <a:lnTo>
                  <a:pt x="460" y="5"/>
                </a:lnTo>
                <a:lnTo>
                  <a:pt x="481" y="19"/>
                </a:lnTo>
                <a:lnTo>
                  <a:pt x="495" y="40"/>
                </a:lnTo>
                <a:lnTo>
                  <a:pt x="500" y="67"/>
                </a:lnTo>
                <a:lnTo>
                  <a:pt x="500" y="436"/>
                </a:lnTo>
                <a:lnTo>
                  <a:pt x="495" y="462"/>
                </a:lnTo>
                <a:lnTo>
                  <a:pt x="481" y="483"/>
                </a:lnTo>
                <a:lnTo>
                  <a:pt x="460" y="497"/>
                </a:lnTo>
                <a:lnTo>
                  <a:pt x="436" y="503"/>
                </a:lnTo>
                <a:lnTo>
                  <a:pt x="65" y="503"/>
                </a:lnTo>
                <a:lnTo>
                  <a:pt x="40" y="497"/>
                </a:lnTo>
                <a:lnTo>
                  <a:pt x="19" y="483"/>
                </a:lnTo>
                <a:lnTo>
                  <a:pt x="5" y="462"/>
                </a:lnTo>
                <a:lnTo>
                  <a:pt x="0" y="436"/>
                </a:lnTo>
                <a:lnTo>
                  <a:pt x="0" y="67"/>
                </a:lnTo>
                <a:lnTo>
                  <a:pt x="5" y="40"/>
                </a:lnTo>
                <a:lnTo>
                  <a:pt x="19" y="19"/>
                </a:lnTo>
                <a:lnTo>
                  <a:pt x="40" y="5"/>
                </a:lnTo>
                <a:lnTo>
                  <a:pt x="65"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19" name="Freeform 13"/>
          <p:cNvSpPr/>
          <p:nvPr/>
        </p:nvSpPr>
        <p:spPr bwMode="auto">
          <a:xfrm>
            <a:off x="1465656" y="2359259"/>
            <a:ext cx="612742" cy="617504"/>
          </a:xfrm>
          <a:custGeom>
            <a:avLst/>
            <a:gdLst>
              <a:gd name="T0" fmla="*/ 75 w 386"/>
              <a:gd name="T1" fmla="*/ 0 h 389"/>
              <a:gd name="T2" fmla="*/ 311 w 386"/>
              <a:gd name="T3" fmla="*/ 0 h 389"/>
              <a:gd name="T4" fmla="*/ 336 w 386"/>
              <a:gd name="T5" fmla="*/ 4 h 389"/>
              <a:gd name="T6" fmla="*/ 357 w 386"/>
              <a:gd name="T7" fmla="*/ 14 h 389"/>
              <a:gd name="T8" fmla="*/ 372 w 386"/>
              <a:gd name="T9" fmla="*/ 32 h 389"/>
              <a:gd name="T10" fmla="*/ 383 w 386"/>
              <a:gd name="T11" fmla="*/ 53 h 389"/>
              <a:gd name="T12" fmla="*/ 386 w 386"/>
              <a:gd name="T13" fmla="*/ 76 h 389"/>
              <a:gd name="T14" fmla="*/ 386 w 386"/>
              <a:gd name="T15" fmla="*/ 312 h 389"/>
              <a:gd name="T16" fmla="*/ 383 w 386"/>
              <a:gd name="T17" fmla="*/ 337 h 389"/>
              <a:gd name="T18" fmla="*/ 372 w 386"/>
              <a:gd name="T19" fmla="*/ 358 h 389"/>
              <a:gd name="T20" fmla="*/ 357 w 386"/>
              <a:gd name="T21" fmla="*/ 373 h 389"/>
              <a:gd name="T22" fmla="*/ 336 w 386"/>
              <a:gd name="T23" fmla="*/ 384 h 389"/>
              <a:gd name="T24" fmla="*/ 311 w 386"/>
              <a:gd name="T25" fmla="*/ 389 h 389"/>
              <a:gd name="T26" fmla="*/ 75 w 386"/>
              <a:gd name="T27" fmla="*/ 389 h 389"/>
              <a:gd name="T28" fmla="*/ 50 w 386"/>
              <a:gd name="T29" fmla="*/ 384 h 389"/>
              <a:gd name="T30" fmla="*/ 29 w 386"/>
              <a:gd name="T31" fmla="*/ 373 h 389"/>
              <a:gd name="T32" fmla="*/ 14 w 386"/>
              <a:gd name="T33" fmla="*/ 358 h 389"/>
              <a:gd name="T34" fmla="*/ 3 w 386"/>
              <a:gd name="T35" fmla="*/ 337 h 389"/>
              <a:gd name="T36" fmla="*/ 0 w 386"/>
              <a:gd name="T37" fmla="*/ 312 h 389"/>
              <a:gd name="T38" fmla="*/ 0 w 386"/>
              <a:gd name="T39" fmla="*/ 76 h 389"/>
              <a:gd name="T40" fmla="*/ 3 w 386"/>
              <a:gd name="T41" fmla="*/ 53 h 389"/>
              <a:gd name="T42" fmla="*/ 14 w 386"/>
              <a:gd name="T43" fmla="*/ 32 h 389"/>
              <a:gd name="T44" fmla="*/ 29 w 386"/>
              <a:gd name="T45" fmla="*/ 14 h 389"/>
              <a:gd name="T46" fmla="*/ 50 w 386"/>
              <a:gd name="T47" fmla="*/ 4 h 389"/>
              <a:gd name="T48" fmla="*/ 75 w 386"/>
              <a:gd name="T49" fmla="*/ 0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6" h="389">
                <a:moveTo>
                  <a:pt x="75" y="0"/>
                </a:moveTo>
                <a:lnTo>
                  <a:pt x="311" y="0"/>
                </a:lnTo>
                <a:lnTo>
                  <a:pt x="336" y="4"/>
                </a:lnTo>
                <a:lnTo>
                  <a:pt x="357" y="14"/>
                </a:lnTo>
                <a:lnTo>
                  <a:pt x="372" y="32"/>
                </a:lnTo>
                <a:lnTo>
                  <a:pt x="383" y="53"/>
                </a:lnTo>
                <a:lnTo>
                  <a:pt x="386" y="76"/>
                </a:lnTo>
                <a:lnTo>
                  <a:pt x="386" y="312"/>
                </a:lnTo>
                <a:lnTo>
                  <a:pt x="383" y="337"/>
                </a:lnTo>
                <a:lnTo>
                  <a:pt x="372" y="358"/>
                </a:lnTo>
                <a:lnTo>
                  <a:pt x="357" y="373"/>
                </a:lnTo>
                <a:lnTo>
                  <a:pt x="336" y="384"/>
                </a:lnTo>
                <a:lnTo>
                  <a:pt x="311" y="389"/>
                </a:lnTo>
                <a:lnTo>
                  <a:pt x="75" y="389"/>
                </a:lnTo>
                <a:lnTo>
                  <a:pt x="50" y="384"/>
                </a:lnTo>
                <a:lnTo>
                  <a:pt x="29" y="373"/>
                </a:lnTo>
                <a:lnTo>
                  <a:pt x="14" y="358"/>
                </a:lnTo>
                <a:lnTo>
                  <a:pt x="3" y="337"/>
                </a:lnTo>
                <a:lnTo>
                  <a:pt x="0" y="312"/>
                </a:lnTo>
                <a:lnTo>
                  <a:pt x="0" y="76"/>
                </a:lnTo>
                <a:lnTo>
                  <a:pt x="3" y="53"/>
                </a:lnTo>
                <a:lnTo>
                  <a:pt x="14" y="32"/>
                </a:lnTo>
                <a:lnTo>
                  <a:pt x="29" y="14"/>
                </a:lnTo>
                <a:lnTo>
                  <a:pt x="50" y="4"/>
                </a:lnTo>
                <a:lnTo>
                  <a:pt x="75" y="0"/>
                </a:lnTo>
                <a:close/>
              </a:path>
            </a:pathLst>
          </a:custGeom>
          <a:gradFill flip="none" rotWithShape="1">
            <a:gsLst>
              <a:gs pos="3000">
                <a:schemeClr val="bg1">
                  <a:lumMod val="75000"/>
                </a:schemeClr>
              </a:gs>
              <a:gs pos="59000">
                <a:srgbClr val="FBFBFB"/>
              </a:gs>
            </a:gsLst>
            <a:lin ang="2700000" scaled="1"/>
          </a:grad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sp>
        <p:nvSpPr>
          <p:cNvPr id="21" name="Freeform 15"/>
          <p:cNvSpPr/>
          <p:nvPr/>
        </p:nvSpPr>
        <p:spPr bwMode="auto">
          <a:xfrm>
            <a:off x="1595540" y="1086003"/>
            <a:ext cx="1385570" cy="1029970"/>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23" name="Freeform 10"/>
          <p:cNvSpPr/>
          <p:nvPr/>
        </p:nvSpPr>
        <p:spPr bwMode="auto">
          <a:xfrm>
            <a:off x="453064" y="1933309"/>
            <a:ext cx="602292" cy="667919"/>
          </a:xfrm>
          <a:custGeom>
            <a:avLst/>
            <a:gdLst>
              <a:gd name="T0" fmla="*/ 65 w 534"/>
              <a:gd name="T1" fmla="*/ 0 h 535"/>
              <a:gd name="T2" fmla="*/ 468 w 534"/>
              <a:gd name="T3" fmla="*/ 0 h 535"/>
              <a:gd name="T4" fmla="*/ 494 w 534"/>
              <a:gd name="T5" fmla="*/ 5 h 535"/>
              <a:gd name="T6" fmla="*/ 515 w 534"/>
              <a:gd name="T7" fmla="*/ 19 h 535"/>
              <a:gd name="T8" fmla="*/ 529 w 534"/>
              <a:gd name="T9" fmla="*/ 40 h 535"/>
              <a:gd name="T10" fmla="*/ 534 w 534"/>
              <a:gd name="T11" fmla="*/ 66 h 535"/>
              <a:gd name="T12" fmla="*/ 534 w 534"/>
              <a:gd name="T13" fmla="*/ 469 h 535"/>
              <a:gd name="T14" fmla="*/ 529 w 534"/>
              <a:gd name="T15" fmla="*/ 495 h 535"/>
              <a:gd name="T16" fmla="*/ 515 w 534"/>
              <a:gd name="T17" fmla="*/ 516 h 535"/>
              <a:gd name="T18" fmla="*/ 494 w 534"/>
              <a:gd name="T19" fmla="*/ 530 h 535"/>
              <a:gd name="T20" fmla="*/ 468 w 534"/>
              <a:gd name="T21" fmla="*/ 535 h 535"/>
              <a:gd name="T22" fmla="*/ 65 w 534"/>
              <a:gd name="T23" fmla="*/ 535 h 535"/>
              <a:gd name="T24" fmla="*/ 40 w 534"/>
              <a:gd name="T25" fmla="*/ 530 h 535"/>
              <a:gd name="T26" fmla="*/ 19 w 534"/>
              <a:gd name="T27" fmla="*/ 516 h 535"/>
              <a:gd name="T28" fmla="*/ 5 w 534"/>
              <a:gd name="T29" fmla="*/ 495 h 535"/>
              <a:gd name="T30" fmla="*/ 0 w 534"/>
              <a:gd name="T31" fmla="*/ 469 h 535"/>
              <a:gd name="T32" fmla="*/ 0 w 534"/>
              <a:gd name="T33" fmla="*/ 66 h 535"/>
              <a:gd name="T34" fmla="*/ 5 w 534"/>
              <a:gd name="T35" fmla="*/ 40 h 535"/>
              <a:gd name="T36" fmla="*/ 19 w 534"/>
              <a:gd name="T37" fmla="*/ 19 h 535"/>
              <a:gd name="T38" fmla="*/ 40 w 534"/>
              <a:gd name="T39" fmla="*/ 5 h 535"/>
              <a:gd name="T40" fmla="*/ 65 w 534"/>
              <a:gd name="T41" fmla="*/ 0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4" h="535">
                <a:moveTo>
                  <a:pt x="65" y="0"/>
                </a:moveTo>
                <a:lnTo>
                  <a:pt x="468" y="0"/>
                </a:lnTo>
                <a:lnTo>
                  <a:pt x="494" y="5"/>
                </a:lnTo>
                <a:lnTo>
                  <a:pt x="515" y="19"/>
                </a:lnTo>
                <a:lnTo>
                  <a:pt x="529" y="40"/>
                </a:lnTo>
                <a:lnTo>
                  <a:pt x="534" y="66"/>
                </a:lnTo>
                <a:lnTo>
                  <a:pt x="534" y="469"/>
                </a:lnTo>
                <a:lnTo>
                  <a:pt x="529" y="495"/>
                </a:lnTo>
                <a:lnTo>
                  <a:pt x="515" y="516"/>
                </a:lnTo>
                <a:lnTo>
                  <a:pt x="494" y="530"/>
                </a:lnTo>
                <a:lnTo>
                  <a:pt x="468" y="535"/>
                </a:lnTo>
                <a:lnTo>
                  <a:pt x="65" y="535"/>
                </a:lnTo>
                <a:lnTo>
                  <a:pt x="40" y="530"/>
                </a:lnTo>
                <a:lnTo>
                  <a:pt x="19" y="516"/>
                </a:lnTo>
                <a:lnTo>
                  <a:pt x="5" y="495"/>
                </a:lnTo>
                <a:lnTo>
                  <a:pt x="0" y="469"/>
                </a:lnTo>
                <a:lnTo>
                  <a:pt x="0" y="66"/>
                </a:lnTo>
                <a:lnTo>
                  <a:pt x="5" y="40"/>
                </a:lnTo>
                <a:lnTo>
                  <a:pt x="19" y="19"/>
                </a:lnTo>
                <a:lnTo>
                  <a:pt x="40" y="5"/>
                </a:lnTo>
                <a:lnTo>
                  <a:pt x="65" y="0"/>
                </a:lnTo>
                <a:close/>
              </a:path>
            </a:pathLst>
          </a:custGeom>
          <a:solidFill>
            <a:srgbClr val="AE002B"/>
          </a:solidFill>
          <a:ln w="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t" anchorCtr="0" compatLnSpc="1"/>
          <a:lstStyle/>
          <a:p>
            <a:endParaRPr lang="zh-CN" altLang="en-US"/>
          </a:p>
        </p:txBody>
      </p:sp>
      <p:pic>
        <p:nvPicPr>
          <p:cNvPr id="24" name="图片 23"/>
          <p:cNvPicPr>
            <a:picLocks noChangeAspect="1"/>
          </p:cNvPicPr>
          <p:nvPr/>
        </p:nvPicPr>
        <p:blipFill>
          <a:blip r:embed="rId2" cstate="print">
            <a:extLst>
              <a:ext uri="{28A0092B-C50C-407E-A947-70E740481C1C}">
                <a14:useLocalDpi xmlns:a14="http://schemas.microsoft.com/office/drawing/2010/main" val="0"/>
              </a:ext>
            </a:extLst>
          </a:blip>
          <a:srcRect l="19669" r="19669"/>
          <a:stretch>
            <a:fillRect/>
          </a:stretch>
        </p:blipFill>
        <p:spPr>
          <a:xfrm>
            <a:off x="319350" y="853767"/>
            <a:ext cx="1181388" cy="1086475"/>
          </a:xfrm>
          <a:prstGeom prst="roundRect">
            <a:avLst/>
          </a:prstGeom>
        </p:spPr>
      </p:pic>
      <p:sp>
        <p:nvSpPr>
          <p:cNvPr id="1048729" name="Freeform 14"/>
          <p:cNvSpPr/>
          <p:nvPr/>
        </p:nvSpPr>
        <p:spPr bwMode="auto">
          <a:xfrm>
            <a:off x="410064" y="3025364"/>
            <a:ext cx="1306441" cy="1306441"/>
          </a:xfrm>
          <a:custGeom>
            <a:avLst/>
            <a:gdLst>
              <a:gd name="T0" fmla="*/ 77 w 823"/>
              <a:gd name="T1" fmla="*/ 0 h 823"/>
              <a:gd name="T2" fmla="*/ 746 w 823"/>
              <a:gd name="T3" fmla="*/ 0 h 823"/>
              <a:gd name="T4" fmla="*/ 770 w 823"/>
              <a:gd name="T5" fmla="*/ 3 h 823"/>
              <a:gd name="T6" fmla="*/ 791 w 823"/>
              <a:gd name="T7" fmla="*/ 16 h 823"/>
              <a:gd name="T8" fmla="*/ 807 w 823"/>
              <a:gd name="T9" fmla="*/ 31 h 823"/>
              <a:gd name="T10" fmla="*/ 819 w 823"/>
              <a:gd name="T11" fmla="*/ 52 h 823"/>
              <a:gd name="T12" fmla="*/ 823 w 823"/>
              <a:gd name="T13" fmla="*/ 77 h 823"/>
              <a:gd name="T14" fmla="*/ 823 w 823"/>
              <a:gd name="T15" fmla="*/ 746 h 823"/>
              <a:gd name="T16" fmla="*/ 819 w 823"/>
              <a:gd name="T17" fmla="*/ 770 h 823"/>
              <a:gd name="T18" fmla="*/ 807 w 823"/>
              <a:gd name="T19" fmla="*/ 791 h 823"/>
              <a:gd name="T20" fmla="*/ 791 w 823"/>
              <a:gd name="T21" fmla="*/ 807 h 823"/>
              <a:gd name="T22" fmla="*/ 770 w 823"/>
              <a:gd name="T23" fmla="*/ 817 h 823"/>
              <a:gd name="T24" fmla="*/ 746 w 823"/>
              <a:gd name="T25" fmla="*/ 823 h 823"/>
              <a:gd name="T26" fmla="*/ 77 w 823"/>
              <a:gd name="T27" fmla="*/ 823 h 823"/>
              <a:gd name="T28" fmla="*/ 53 w 823"/>
              <a:gd name="T29" fmla="*/ 817 h 823"/>
              <a:gd name="T30" fmla="*/ 32 w 823"/>
              <a:gd name="T31" fmla="*/ 807 h 823"/>
              <a:gd name="T32" fmla="*/ 16 w 823"/>
              <a:gd name="T33" fmla="*/ 791 h 823"/>
              <a:gd name="T34" fmla="*/ 4 w 823"/>
              <a:gd name="T35" fmla="*/ 770 h 823"/>
              <a:gd name="T36" fmla="*/ 0 w 823"/>
              <a:gd name="T37" fmla="*/ 746 h 823"/>
              <a:gd name="T38" fmla="*/ 0 w 823"/>
              <a:gd name="T39" fmla="*/ 77 h 823"/>
              <a:gd name="T40" fmla="*/ 4 w 823"/>
              <a:gd name="T41" fmla="*/ 52 h 823"/>
              <a:gd name="T42" fmla="*/ 16 w 823"/>
              <a:gd name="T43" fmla="*/ 31 h 823"/>
              <a:gd name="T44" fmla="*/ 32 w 823"/>
              <a:gd name="T45" fmla="*/ 16 h 823"/>
              <a:gd name="T46" fmla="*/ 53 w 823"/>
              <a:gd name="T47" fmla="*/ 3 h 823"/>
              <a:gd name="T48" fmla="*/ 77 w 823"/>
              <a:gd name="T49" fmla="*/ 0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23" h="823">
                <a:moveTo>
                  <a:pt x="77" y="0"/>
                </a:moveTo>
                <a:lnTo>
                  <a:pt x="746" y="0"/>
                </a:lnTo>
                <a:lnTo>
                  <a:pt x="770" y="3"/>
                </a:lnTo>
                <a:lnTo>
                  <a:pt x="791" y="16"/>
                </a:lnTo>
                <a:lnTo>
                  <a:pt x="807" y="31"/>
                </a:lnTo>
                <a:lnTo>
                  <a:pt x="819" y="52"/>
                </a:lnTo>
                <a:lnTo>
                  <a:pt x="823" y="77"/>
                </a:lnTo>
                <a:lnTo>
                  <a:pt x="823" y="746"/>
                </a:lnTo>
                <a:lnTo>
                  <a:pt x="819" y="770"/>
                </a:lnTo>
                <a:lnTo>
                  <a:pt x="807" y="791"/>
                </a:lnTo>
                <a:lnTo>
                  <a:pt x="791" y="807"/>
                </a:lnTo>
                <a:lnTo>
                  <a:pt x="770" y="817"/>
                </a:lnTo>
                <a:lnTo>
                  <a:pt x="746" y="823"/>
                </a:lnTo>
                <a:lnTo>
                  <a:pt x="77" y="823"/>
                </a:lnTo>
                <a:lnTo>
                  <a:pt x="53" y="817"/>
                </a:lnTo>
                <a:lnTo>
                  <a:pt x="32" y="807"/>
                </a:lnTo>
                <a:lnTo>
                  <a:pt x="16" y="791"/>
                </a:lnTo>
                <a:lnTo>
                  <a:pt x="4" y="770"/>
                </a:lnTo>
                <a:lnTo>
                  <a:pt x="0" y="746"/>
                </a:lnTo>
                <a:lnTo>
                  <a:pt x="0" y="77"/>
                </a:lnTo>
                <a:lnTo>
                  <a:pt x="4" y="52"/>
                </a:lnTo>
                <a:lnTo>
                  <a:pt x="16" y="31"/>
                </a:lnTo>
                <a:lnTo>
                  <a:pt x="32" y="16"/>
                </a:lnTo>
                <a:lnTo>
                  <a:pt x="53" y="3"/>
                </a:lnTo>
                <a:lnTo>
                  <a:pt x="77" y="0"/>
                </a:lnTo>
                <a:close/>
              </a:path>
            </a:pathLst>
          </a:custGeom>
          <a:blipFill dpi="0" rotWithShape="1">
            <a:blip r:embed="rId3"/>
            <a:srcRect/>
            <a:stretch>
              <a:fillRect/>
            </a:stretch>
          </a:blipFill>
          <a:ln w="57150">
            <a:no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4265" dirty="0">
              <a:solidFill>
                <a:srgbClr val="AE002B"/>
              </a:solidFill>
              <a:latin typeface="Impact" panose="020B0806030902050204" pitchFamily="34" charset="0"/>
            </a:endParaRPr>
          </a:p>
        </p:txBody>
      </p:sp>
      <p:pic>
        <p:nvPicPr>
          <p:cNvPr id="15" name="图片 14"/>
          <p:cNvPicPr>
            <a:picLocks noChangeAspect="1"/>
          </p:cNvPicPr>
          <p:nvPr/>
        </p:nvPicPr>
        <p:blipFill>
          <a:blip r:embed="rId4" cstate="print">
            <a:lum bright="70000" contrast="-70000"/>
            <a:extLst>
              <a:ext uri="{BEBA8EAE-BF5A-486C-A8C5-ECC9F3942E4B}">
                <a14:imgProps xmlns:a14="http://schemas.microsoft.com/office/drawing/2010/main">
                  <a14:imgLayer r:embed="rId5">
                    <a14:imgEffect>
                      <a14:backgroundRemoval t="2653" b="100000" l="0" r="99115"/>
                    </a14:imgEffect>
                  </a14:imgLayer>
                </a14:imgProps>
              </a:ext>
              <a:ext uri="{28A0092B-C50C-407E-A947-70E740481C1C}">
                <a14:useLocalDpi xmlns:a14="http://schemas.microsoft.com/office/drawing/2010/main" val="0"/>
              </a:ext>
            </a:extLst>
          </a:blip>
          <a:stretch>
            <a:fillRect/>
          </a:stretch>
        </p:blipFill>
        <p:spPr>
          <a:xfrm>
            <a:off x="1587567" y="0"/>
            <a:ext cx="777648" cy="1297227"/>
          </a:xfrm>
          <a:prstGeom prst="rect">
            <a:avLst/>
          </a:prstGeom>
        </p:spPr>
      </p:pic>
    </p:spTree>
  </p:cSld>
  <p:clrMapOvr>
    <a:masterClrMapping/>
  </p:clrMapOvr>
  <p:transition spd="med"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custDataLst>
              <p:tags r:id="rId1"/>
            </p:custDataLst>
          </p:nvPr>
        </p:nvGrpSpPr>
        <p:grpSpPr>
          <a:xfrm>
            <a:off x="2467120" y="2113964"/>
            <a:ext cx="6833235" cy="473033"/>
            <a:chOff x="2431560" y="1652344"/>
            <a:chExt cx="6833235" cy="473033"/>
          </a:xfrm>
        </p:grpSpPr>
        <p:grpSp>
          <p:nvGrpSpPr>
            <p:cNvPr id="51" name="组合 50"/>
            <p:cNvGrpSpPr/>
            <p:nvPr/>
          </p:nvGrpSpPr>
          <p:grpSpPr>
            <a:xfrm>
              <a:off x="2431560" y="1653234"/>
              <a:ext cx="5987956" cy="472143"/>
              <a:chOff x="2431560" y="986959"/>
              <a:chExt cx="5987956" cy="472143"/>
            </a:xfrm>
          </p:grpSpPr>
          <p:grpSp>
            <p:nvGrpSpPr>
              <p:cNvPr id="52" name="组合 51"/>
              <p:cNvGrpSpPr/>
              <p:nvPr/>
            </p:nvGrpSpPr>
            <p:grpSpPr>
              <a:xfrm>
                <a:off x="2431560" y="986959"/>
                <a:ext cx="5987956" cy="472143"/>
                <a:chOff x="2431560" y="986959"/>
                <a:chExt cx="5987956" cy="472143"/>
              </a:xfrm>
            </p:grpSpPr>
            <p:sp>
              <p:nvSpPr>
                <p:cNvPr id="54" name="平行四边形 53"/>
                <p:cNvSpPr/>
                <p:nvPr>
                  <p:custDataLst>
                    <p:tags r:id="rId2"/>
                  </p:custDataLst>
                </p:nvPr>
              </p:nvSpPr>
              <p:spPr>
                <a:xfrm>
                  <a:off x="2431560" y="986959"/>
                  <a:ext cx="5987956" cy="472143"/>
                </a:xfrm>
                <a:prstGeom prst="parallelogram">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圆角 65"/>
                <p:cNvSpPr/>
                <p:nvPr>
                  <p:custDataLst>
                    <p:tags r:id="rId3"/>
                  </p:custDataLst>
                </p:nvPr>
              </p:nvSpPr>
              <p:spPr>
                <a:xfrm>
                  <a:off x="2591675" y="997156"/>
                  <a:ext cx="574651" cy="447768"/>
                </a:xfrm>
                <a:prstGeom prst="round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sz="2800" dirty="0">
                    <a:solidFill>
                      <a:schemeClr val="bg1"/>
                    </a:solidFill>
                    <a:latin typeface="黑体" panose="02010609060101010101" pitchFamily="49" charset="-122"/>
                    <a:ea typeface="黑体" panose="02010609060101010101" pitchFamily="49" charset="-122"/>
                  </a:endParaRPr>
                </a:p>
              </p:txBody>
            </p:sp>
          </p:grpSp>
          <p:sp>
            <p:nvSpPr>
              <p:cNvPr id="53" name="文本框 66"/>
              <p:cNvSpPr txBox="1"/>
              <p:nvPr>
                <p:custDataLst>
                  <p:tags r:id="rId4"/>
                </p:custDataLst>
              </p:nvPr>
            </p:nvSpPr>
            <p:spPr>
              <a:xfrm>
                <a:off x="2580103" y="997156"/>
                <a:ext cx="586223" cy="460375"/>
              </a:xfrm>
              <a:prstGeom prst="rect">
                <a:avLst/>
              </a:prstGeom>
              <a:noFill/>
            </p:spPr>
            <p:txBody>
              <a:bodyPr wrap="square" rtlCol="0">
                <a:spAutoFit/>
              </a:bodyPr>
              <a:lstStyle/>
              <a:p>
                <a:pPr algn="dist"/>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02</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sp>
          <p:nvSpPr>
            <p:cNvPr id="1048622" name="文本框 19"/>
            <p:cNvSpPr txBox="1"/>
            <p:nvPr>
              <p:custDataLst>
                <p:tags r:id="rId5"/>
              </p:custDataLst>
            </p:nvPr>
          </p:nvSpPr>
          <p:spPr>
            <a:xfrm>
              <a:off x="3181495" y="1652344"/>
              <a:ext cx="6083300" cy="460375"/>
            </a:xfrm>
            <a:prstGeom prst="rect">
              <a:avLst/>
            </a:prstGeom>
            <a:noFill/>
          </p:spPr>
          <p:txBody>
            <a:bodyPr wrap="square" rtlCol="0">
              <a:spAutoFit/>
            </a:bodyPr>
            <a:lstStyle/>
            <a:p>
              <a:r>
                <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调研方式与结果分析</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14" name="组合 13"/>
          <p:cNvGrpSpPr/>
          <p:nvPr>
            <p:custDataLst>
              <p:tags r:id="rId6"/>
            </p:custDataLst>
          </p:nvPr>
        </p:nvGrpSpPr>
        <p:grpSpPr>
          <a:xfrm>
            <a:off x="2505855" y="1163710"/>
            <a:ext cx="5987956" cy="475732"/>
            <a:chOff x="2431560" y="983370"/>
            <a:chExt cx="5987956" cy="475732"/>
          </a:xfrm>
        </p:grpSpPr>
        <p:grpSp>
          <p:nvGrpSpPr>
            <p:cNvPr id="10" name="组合 9"/>
            <p:cNvGrpSpPr/>
            <p:nvPr/>
          </p:nvGrpSpPr>
          <p:grpSpPr>
            <a:xfrm>
              <a:off x="2431560" y="986959"/>
              <a:ext cx="5987956" cy="472143"/>
              <a:chOff x="2431560" y="986959"/>
              <a:chExt cx="5987956" cy="472143"/>
            </a:xfrm>
          </p:grpSpPr>
          <p:grpSp>
            <p:nvGrpSpPr>
              <p:cNvPr id="7" name="组合 6"/>
              <p:cNvGrpSpPr/>
              <p:nvPr/>
            </p:nvGrpSpPr>
            <p:grpSpPr>
              <a:xfrm>
                <a:off x="2431560" y="986959"/>
                <a:ext cx="5987956" cy="472143"/>
                <a:chOff x="2431560" y="986959"/>
                <a:chExt cx="5987956" cy="472143"/>
              </a:xfrm>
            </p:grpSpPr>
            <p:sp>
              <p:nvSpPr>
                <p:cNvPr id="5" name="平行四边形 4"/>
                <p:cNvSpPr/>
                <p:nvPr>
                  <p:custDataLst>
                    <p:tags r:id="rId7"/>
                  </p:custDataLst>
                </p:nvPr>
              </p:nvSpPr>
              <p:spPr>
                <a:xfrm>
                  <a:off x="2431560" y="986959"/>
                  <a:ext cx="5987956" cy="472143"/>
                </a:xfrm>
                <a:prstGeom prst="parallelogram">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23" name="矩形: 圆角 65"/>
                <p:cNvSpPr/>
                <p:nvPr>
                  <p:custDataLst>
                    <p:tags r:id="rId8"/>
                  </p:custDataLst>
                </p:nvPr>
              </p:nvSpPr>
              <p:spPr>
                <a:xfrm>
                  <a:off x="2591675" y="997156"/>
                  <a:ext cx="574651" cy="447768"/>
                </a:xfrm>
                <a:prstGeom prst="round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sz="2800" dirty="0">
                    <a:solidFill>
                      <a:schemeClr val="bg1"/>
                    </a:solidFill>
                    <a:latin typeface="黑体" panose="02010609060101010101" pitchFamily="49" charset="-122"/>
                    <a:ea typeface="黑体" panose="02010609060101010101" pitchFamily="49" charset="-122"/>
                  </a:endParaRPr>
                </a:p>
              </p:txBody>
            </p:sp>
          </p:grpSp>
          <p:sp>
            <p:nvSpPr>
              <p:cNvPr id="1048624" name="文本框 66"/>
              <p:cNvSpPr txBox="1"/>
              <p:nvPr>
                <p:custDataLst>
                  <p:tags r:id="rId9"/>
                </p:custDataLst>
              </p:nvPr>
            </p:nvSpPr>
            <p:spPr>
              <a:xfrm>
                <a:off x="2580103" y="997156"/>
                <a:ext cx="586223" cy="460375"/>
              </a:xfrm>
              <a:prstGeom prst="rect">
                <a:avLst/>
              </a:prstGeom>
              <a:noFill/>
            </p:spPr>
            <p:txBody>
              <a:bodyPr wrap="square" rtlCol="0">
                <a:spAutoFit/>
              </a:bodyPr>
              <a:lstStyle/>
              <a:p>
                <a:pPr algn="dist"/>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01</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sp>
          <p:nvSpPr>
            <p:cNvPr id="1048625" name="文本框 67"/>
            <p:cNvSpPr txBox="1"/>
            <p:nvPr>
              <p:custDataLst>
                <p:tags r:id="rId10"/>
              </p:custDataLst>
            </p:nvPr>
          </p:nvSpPr>
          <p:spPr>
            <a:xfrm>
              <a:off x="3177898" y="983370"/>
              <a:ext cx="5103302" cy="460375"/>
            </a:xfrm>
            <a:prstGeom prst="rect">
              <a:avLst/>
            </a:prstGeom>
            <a:noFill/>
          </p:spPr>
          <p:txBody>
            <a:bodyPr wrap="square" rtlCol="0">
              <a:spAutoFit/>
            </a:bodyPr>
            <a:lstStyle/>
            <a:p>
              <a:r>
                <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研究背景与意义</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pic>
        <p:nvPicPr>
          <p:cNvPr id="2097159" name="图片 89"/>
          <p:cNvPicPr>
            <a:picLocks noChangeAspect="1"/>
          </p:cNvPicPr>
          <p:nvPr/>
        </p:nvPicPr>
        <p:blipFill>
          <a:blip r:embed="rId11" cstate="print"/>
          <a:stretch>
            <a:fillRect/>
          </a:stretch>
        </p:blipFill>
        <p:spPr>
          <a:xfrm>
            <a:off x="8268702" y="10961"/>
            <a:ext cx="876212" cy="879544"/>
          </a:xfrm>
          <a:prstGeom prst="rect">
            <a:avLst/>
          </a:prstGeom>
        </p:spPr>
      </p:pic>
      <p:grpSp>
        <p:nvGrpSpPr>
          <p:cNvPr id="12" name="组合 11"/>
          <p:cNvGrpSpPr/>
          <p:nvPr>
            <p:custDataLst>
              <p:tags r:id="rId12"/>
            </p:custDataLst>
          </p:nvPr>
        </p:nvGrpSpPr>
        <p:grpSpPr>
          <a:xfrm>
            <a:off x="2462040" y="3071264"/>
            <a:ext cx="6838315" cy="472143"/>
            <a:chOff x="2431560" y="2439275"/>
            <a:chExt cx="6838315" cy="472143"/>
          </a:xfrm>
        </p:grpSpPr>
        <p:grpSp>
          <p:nvGrpSpPr>
            <p:cNvPr id="57" name="组合 56"/>
            <p:cNvGrpSpPr/>
            <p:nvPr/>
          </p:nvGrpSpPr>
          <p:grpSpPr>
            <a:xfrm>
              <a:off x="2431560" y="2439275"/>
              <a:ext cx="5987956" cy="472143"/>
              <a:chOff x="2431560" y="986959"/>
              <a:chExt cx="5987956" cy="472143"/>
            </a:xfrm>
          </p:grpSpPr>
          <p:grpSp>
            <p:nvGrpSpPr>
              <p:cNvPr id="58" name="组合 57"/>
              <p:cNvGrpSpPr/>
              <p:nvPr/>
            </p:nvGrpSpPr>
            <p:grpSpPr>
              <a:xfrm>
                <a:off x="2431560" y="986959"/>
                <a:ext cx="5987956" cy="472143"/>
                <a:chOff x="2431560" y="986959"/>
                <a:chExt cx="5987956" cy="472143"/>
              </a:xfrm>
            </p:grpSpPr>
            <p:sp>
              <p:nvSpPr>
                <p:cNvPr id="60" name="平行四边形 59"/>
                <p:cNvSpPr/>
                <p:nvPr>
                  <p:custDataLst>
                    <p:tags r:id="rId13"/>
                  </p:custDataLst>
                </p:nvPr>
              </p:nvSpPr>
              <p:spPr>
                <a:xfrm>
                  <a:off x="2431560" y="986959"/>
                  <a:ext cx="5987956" cy="472143"/>
                </a:xfrm>
                <a:prstGeom prst="parallelogram">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圆角 65"/>
                <p:cNvSpPr/>
                <p:nvPr>
                  <p:custDataLst>
                    <p:tags r:id="rId14"/>
                  </p:custDataLst>
                </p:nvPr>
              </p:nvSpPr>
              <p:spPr>
                <a:xfrm>
                  <a:off x="2591675" y="997156"/>
                  <a:ext cx="574651" cy="447768"/>
                </a:xfrm>
                <a:prstGeom prst="round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sz="2800" dirty="0">
                    <a:solidFill>
                      <a:schemeClr val="bg1"/>
                    </a:solidFill>
                    <a:latin typeface="黑体" panose="02010609060101010101" pitchFamily="49" charset="-122"/>
                    <a:ea typeface="黑体" panose="02010609060101010101" pitchFamily="49" charset="-122"/>
                  </a:endParaRPr>
                </a:p>
              </p:txBody>
            </p:sp>
          </p:grpSp>
          <p:sp>
            <p:nvSpPr>
              <p:cNvPr id="59" name="文本框 66"/>
              <p:cNvSpPr txBox="1"/>
              <p:nvPr>
                <p:custDataLst>
                  <p:tags r:id="rId15"/>
                </p:custDataLst>
              </p:nvPr>
            </p:nvSpPr>
            <p:spPr>
              <a:xfrm>
                <a:off x="2580103" y="997156"/>
                <a:ext cx="586223" cy="460375"/>
              </a:xfrm>
              <a:prstGeom prst="rect">
                <a:avLst/>
              </a:prstGeom>
              <a:noFill/>
            </p:spPr>
            <p:txBody>
              <a:bodyPr wrap="square" rtlCol="0">
                <a:spAutoFit/>
              </a:bodyPr>
              <a:lstStyle/>
              <a:p>
                <a:pPr algn="dist"/>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03</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sp>
          <p:nvSpPr>
            <p:cNvPr id="1048628" name="文本框 19"/>
            <p:cNvSpPr txBox="1"/>
            <p:nvPr>
              <p:custDataLst>
                <p:tags r:id="rId16"/>
              </p:custDataLst>
            </p:nvPr>
          </p:nvSpPr>
          <p:spPr>
            <a:xfrm>
              <a:off x="3199910" y="2440325"/>
              <a:ext cx="6069965" cy="460375"/>
            </a:xfrm>
            <a:prstGeom prst="rect">
              <a:avLst/>
            </a:prstGeom>
            <a:noFill/>
          </p:spPr>
          <p:txBody>
            <a:bodyPr wrap="square" rtlCol="0">
              <a:spAutoFit/>
            </a:bodyPr>
            <a:lstStyle/>
            <a:p>
              <a:r>
                <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问题分析和建议对策</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13" name="组合 12"/>
          <p:cNvGrpSpPr/>
          <p:nvPr>
            <p:custDataLst>
              <p:tags r:id="rId17"/>
            </p:custDataLst>
          </p:nvPr>
        </p:nvGrpSpPr>
        <p:grpSpPr>
          <a:xfrm>
            <a:off x="2450610" y="4036979"/>
            <a:ext cx="5987956" cy="472143"/>
            <a:chOff x="2431560" y="3252813"/>
            <a:chExt cx="5987956" cy="472143"/>
          </a:xfrm>
        </p:grpSpPr>
        <p:grpSp>
          <p:nvGrpSpPr>
            <p:cNvPr id="62" name="组合 61"/>
            <p:cNvGrpSpPr/>
            <p:nvPr/>
          </p:nvGrpSpPr>
          <p:grpSpPr>
            <a:xfrm>
              <a:off x="2431560" y="3252813"/>
              <a:ext cx="5987956" cy="472143"/>
              <a:chOff x="2431560" y="986959"/>
              <a:chExt cx="5987956" cy="472143"/>
            </a:xfrm>
          </p:grpSpPr>
          <p:grpSp>
            <p:nvGrpSpPr>
              <p:cNvPr id="63" name="组合 62"/>
              <p:cNvGrpSpPr/>
              <p:nvPr/>
            </p:nvGrpSpPr>
            <p:grpSpPr>
              <a:xfrm>
                <a:off x="2431560" y="986959"/>
                <a:ext cx="5987956" cy="472143"/>
                <a:chOff x="2431560" y="986959"/>
                <a:chExt cx="5987956" cy="472143"/>
              </a:xfrm>
            </p:grpSpPr>
            <p:sp>
              <p:nvSpPr>
                <p:cNvPr id="65" name="平行四边形 64"/>
                <p:cNvSpPr/>
                <p:nvPr>
                  <p:custDataLst>
                    <p:tags r:id="rId18"/>
                  </p:custDataLst>
                </p:nvPr>
              </p:nvSpPr>
              <p:spPr>
                <a:xfrm>
                  <a:off x="2431560" y="986959"/>
                  <a:ext cx="5987956" cy="472143"/>
                </a:xfrm>
                <a:prstGeom prst="parallelogram">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圆角 65"/>
                <p:cNvSpPr/>
                <p:nvPr>
                  <p:custDataLst>
                    <p:tags r:id="rId19"/>
                  </p:custDataLst>
                </p:nvPr>
              </p:nvSpPr>
              <p:spPr>
                <a:xfrm>
                  <a:off x="2591675" y="997156"/>
                  <a:ext cx="574651" cy="447768"/>
                </a:xfrm>
                <a:prstGeom prst="round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sz="2800" dirty="0">
                    <a:solidFill>
                      <a:schemeClr val="bg1"/>
                    </a:solidFill>
                    <a:latin typeface="黑体" panose="02010609060101010101" pitchFamily="49" charset="-122"/>
                    <a:ea typeface="黑体" panose="02010609060101010101" pitchFamily="49" charset="-122"/>
                  </a:endParaRPr>
                </a:p>
              </p:txBody>
            </p:sp>
          </p:grpSp>
          <p:sp>
            <p:nvSpPr>
              <p:cNvPr id="64" name="文本框 66"/>
              <p:cNvSpPr txBox="1"/>
              <p:nvPr>
                <p:custDataLst>
                  <p:tags r:id="rId20"/>
                </p:custDataLst>
              </p:nvPr>
            </p:nvSpPr>
            <p:spPr>
              <a:xfrm>
                <a:off x="2580103" y="997156"/>
                <a:ext cx="586223" cy="460375"/>
              </a:xfrm>
              <a:prstGeom prst="rect">
                <a:avLst/>
              </a:prstGeom>
              <a:noFill/>
            </p:spPr>
            <p:txBody>
              <a:bodyPr wrap="square" rtlCol="0">
                <a:spAutoFit/>
              </a:bodyPr>
              <a:lstStyle/>
              <a:p>
                <a:pPr algn="dist"/>
                <a:r>
                  <a:rPr lang="en-US" altLang="zh-CN"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04</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sp>
          <p:nvSpPr>
            <p:cNvPr id="1048631" name="文本框 67"/>
            <p:cNvSpPr txBox="1"/>
            <p:nvPr>
              <p:custDataLst>
                <p:tags r:id="rId21"/>
              </p:custDataLst>
            </p:nvPr>
          </p:nvSpPr>
          <p:spPr>
            <a:xfrm>
              <a:off x="3232136" y="3252813"/>
              <a:ext cx="5187380" cy="398780"/>
            </a:xfrm>
            <a:prstGeom prst="rect">
              <a:avLst/>
            </a:prstGeom>
            <a:noFill/>
          </p:spPr>
          <p:txBody>
            <a:bodyPr wrap="square" rtlCol="0">
              <a:spAutoFit/>
            </a:bodyPr>
            <a:lstStyle/>
            <a:p>
              <a:r>
                <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未来展望</a:t>
              </a:r>
              <a:endPar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17" name="组合 16"/>
          <p:cNvGrpSpPr/>
          <p:nvPr/>
        </p:nvGrpSpPr>
        <p:grpSpPr>
          <a:xfrm>
            <a:off x="-82644" y="0"/>
            <a:ext cx="2499271" cy="5143500"/>
            <a:chOff x="-82644" y="0"/>
            <a:chExt cx="2499271" cy="5143500"/>
          </a:xfrm>
        </p:grpSpPr>
        <p:pic>
          <p:nvPicPr>
            <p:cNvPr id="3" name="图片 2"/>
            <p:cNvPicPr>
              <a:picLocks noChangeAspect="1"/>
            </p:cNvPicPr>
            <p:nvPr/>
          </p:nvPicPr>
          <p:blipFill>
            <a:blip r:embed="rId22" cstate="print">
              <a:extLst>
                <a:ext uri="{28A0092B-C50C-407E-A947-70E740481C1C}">
                  <a14:useLocalDpi xmlns:a14="http://schemas.microsoft.com/office/drawing/2010/main" val="0"/>
                </a:ext>
              </a:extLst>
            </a:blip>
            <a:stretch>
              <a:fillRect/>
            </a:stretch>
          </p:blipFill>
          <p:spPr>
            <a:xfrm>
              <a:off x="-82644" y="3230930"/>
              <a:ext cx="2496457" cy="1912570"/>
            </a:xfrm>
            <a:prstGeom prst="rect">
              <a:avLst/>
            </a:prstGeom>
          </p:spPr>
        </p:pic>
        <p:grpSp>
          <p:nvGrpSpPr>
            <p:cNvPr id="16" name="组合 15"/>
            <p:cNvGrpSpPr/>
            <p:nvPr/>
          </p:nvGrpSpPr>
          <p:grpSpPr>
            <a:xfrm>
              <a:off x="-82644" y="0"/>
              <a:ext cx="2499271" cy="5136243"/>
              <a:chOff x="-82644" y="0"/>
              <a:chExt cx="2499271" cy="5136243"/>
            </a:xfrm>
          </p:grpSpPr>
          <p:grpSp>
            <p:nvGrpSpPr>
              <p:cNvPr id="45" name="组合 90"/>
              <p:cNvGrpSpPr/>
              <p:nvPr/>
            </p:nvGrpSpPr>
            <p:grpSpPr>
              <a:xfrm>
                <a:off x="-82644" y="0"/>
                <a:ext cx="2496457" cy="3230930"/>
                <a:chOff x="-82644" y="0"/>
                <a:chExt cx="2496457" cy="3230930"/>
              </a:xfrm>
            </p:grpSpPr>
            <p:sp>
              <p:nvSpPr>
                <p:cNvPr id="1048618" name="矩形 5"/>
                <p:cNvSpPr/>
                <p:nvPr/>
              </p:nvSpPr>
              <p:spPr>
                <a:xfrm>
                  <a:off x="-82644" y="0"/>
                  <a:ext cx="2496457" cy="323093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48619" name="文本框 6"/>
                <p:cNvSpPr txBox="1"/>
                <p:nvPr/>
              </p:nvSpPr>
              <p:spPr>
                <a:xfrm>
                  <a:off x="587828" y="605903"/>
                  <a:ext cx="1146629" cy="1322070"/>
                </a:xfrm>
                <a:prstGeom prst="rect">
                  <a:avLst/>
                </a:prstGeom>
                <a:noFill/>
              </p:spPr>
              <p:txBody>
                <a:bodyPr wrap="square" rtlCol="0">
                  <a:spAutoFit/>
                </a:bodyPr>
                <a:lstStyle/>
                <a:p>
                  <a:pPr algn="ctr"/>
                  <a:r>
                    <a:rPr lang="zh-CN" altLang="en-US" sz="4000" b="1" dirty="0">
                      <a:solidFill>
                        <a:schemeClr val="bg1"/>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rPr>
                    <a:t>目录</a:t>
                  </a:r>
                  <a:endParaRPr lang="zh-CN" altLang="en-US" sz="4000" b="1" dirty="0">
                    <a:solidFill>
                      <a:schemeClr val="bg1"/>
                    </a:solidFill>
                    <a:effectLst>
                      <a:outerShdw blurRad="38100" dist="38100" dir="2700000" algn="tl">
                        <a:srgbClr val="000000">
                          <a:alpha val="43137"/>
                        </a:srgbClr>
                      </a:outerShdw>
                    </a:effectLst>
                    <a:latin typeface="华文中宋" panose="02010600040101010101" pitchFamily="2" charset="-122"/>
                    <a:ea typeface="华文中宋" panose="02010600040101010101" pitchFamily="2" charset="-122"/>
                  </a:endParaRPr>
                </a:p>
              </p:txBody>
            </p:sp>
          </p:grpSp>
          <p:sp>
            <p:nvSpPr>
              <p:cNvPr id="4" name="矩形 3"/>
              <p:cNvSpPr/>
              <p:nvPr/>
            </p:nvSpPr>
            <p:spPr>
              <a:xfrm>
                <a:off x="-79830" y="3223673"/>
                <a:ext cx="2496457" cy="1912570"/>
              </a:xfrm>
              <a:prstGeom prst="rect">
                <a:avLst/>
              </a:prstGeom>
              <a:solidFill>
                <a:srgbClr val="C000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ransition advTm="3000">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998275" y="3196659"/>
            <a:ext cx="5137618" cy="50781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5" name="Freeform 15"/>
          <p:cNvSpPr/>
          <p:nvPr/>
        </p:nvSpPr>
        <p:spPr bwMode="auto">
          <a:xfrm>
            <a:off x="1364925" y="1881304"/>
            <a:ext cx="1499982" cy="1499981"/>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solidFill>
              <a:schemeClr val="bg1"/>
            </a:solid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1048646" name="文本框 6"/>
          <p:cNvSpPr txBox="1"/>
          <p:nvPr/>
        </p:nvSpPr>
        <p:spPr>
          <a:xfrm>
            <a:off x="1364615" y="2073275"/>
            <a:ext cx="1500505" cy="1142365"/>
          </a:xfrm>
          <a:prstGeom prst="rect">
            <a:avLst/>
          </a:prstGeom>
          <a:noFill/>
        </p:spPr>
        <p:txBody>
          <a:bodyPr wrap="square" rtlCol="0">
            <a:spAutoFit/>
          </a:bodyPr>
          <a:lstStyle/>
          <a:p>
            <a:pPr algn="ctr"/>
            <a:r>
              <a:rPr lang="en-US" altLang="zh-CN" sz="6825" dirty="0">
                <a:solidFill>
                  <a:srgbClr val="AE002B"/>
                </a:solidFill>
                <a:latin typeface="Impact" panose="020B0806030902050204" pitchFamily="34" charset="0"/>
              </a:rPr>
              <a:t>01</a:t>
            </a:r>
            <a:endParaRPr lang="zh-CN" altLang="en-US" sz="6825" dirty="0">
              <a:solidFill>
                <a:srgbClr val="AE002B"/>
              </a:solidFill>
              <a:latin typeface="Impact" panose="020B0806030902050204" pitchFamily="34" charset="0"/>
            </a:endParaRPr>
          </a:p>
        </p:txBody>
      </p:sp>
      <p:grpSp>
        <p:nvGrpSpPr>
          <p:cNvPr id="56" name="组合 7"/>
          <p:cNvGrpSpPr/>
          <p:nvPr/>
        </p:nvGrpSpPr>
        <p:grpSpPr>
          <a:xfrm>
            <a:off x="3111840" y="2221970"/>
            <a:ext cx="5183970" cy="974521"/>
            <a:chOff x="3749212" y="2131505"/>
            <a:chExt cx="4820937" cy="974521"/>
          </a:xfrm>
        </p:grpSpPr>
        <p:sp>
          <p:nvSpPr>
            <p:cNvPr id="1048647" name="矩形 3"/>
            <p:cNvSpPr/>
            <p:nvPr/>
          </p:nvSpPr>
          <p:spPr>
            <a:xfrm>
              <a:off x="3749212" y="2131505"/>
              <a:ext cx="4157929" cy="845185"/>
            </a:xfrm>
            <a:prstGeom prst="rect">
              <a:avLst/>
            </a:prstGeom>
          </p:spPr>
          <p:txBody>
            <a:bodyPr wrap="square">
              <a:noAutofit/>
            </a:bodyPr>
            <a:lstStyle/>
            <a:p>
              <a:pPr algn="dist"/>
              <a:r>
                <a:rPr lang="zh-CN" altLang="en-US" sz="4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研究背景与意义</a:t>
              </a:r>
              <a:endParaRPr lang="zh-CN" altLang="en-US" sz="4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dist"/>
              <a:endParaRPr lang="zh-CN" altLang="en-US" sz="2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dist"/>
              <a:endParaRPr lang="zh-CN" altLang="en-US" sz="2800" b="1" dirty="0">
                <a:solidFill>
                  <a:srgbClr val="AE002B"/>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145730" name="直接连接符 2"/>
            <p:cNvCxnSpPr/>
            <p:nvPr/>
          </p:nvCxnSpPr>
          <p:spPr>
            <a:xfrm>
              <a:off x="3749635" y="3106026"/>
              <a:ext cx="4820514"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advTm="0">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68251"/>
            <a:ext cx="4572000" cy="398780"/>
          </a:xfrm>
          <a:prstGeom prst="rect">
            <a:avLst/>
          </a:prstGeom>
          <a:noFill/>
        </p:spPr>
        <p:txBody>
          <a:bodyPr wrap="square">
            <a:spAutoFit/>
          </a:bodyPr>
          <a:lstStyle/>
          <a:p>
            <a:r>
              <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研究背景</a:t>
            </a:r>
            <a:endPar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13" name="组合 12"/>
          <p:cNvGrpSpPr/>
          <p:nvPr>
            <p:custDataLst>
              <p:tags r:id="rId1"/>
            </p:custDataLst>
          </p:nvPr>
        </p:nvGrpSpPr>
        <p:grpSpPr>
          <a:xfrm>
            <a:off x="1484136" y="784703"/>
            <a:ext cx="5805227" cy="368300"/>
            <a:chOff x="2951469" y="1081498"/>
            <a:chExt cx="7118001" cy="389936"/>
          </a:xfrm>
          <a:solidFill>
            <a:schemeClr val="accent2">
              <a:lumMod val="75000"/>
            </a:schemeClr>
          </a:solidFill>
        </p:grpSpPr>
        <p:sp>
          <p:nvSpPr>
            <p:cNvPr id="14" name="矩形 13"/>
            <p:cNvSpPr/>
            <p:nvPr>
              <p:custDataLst>
                <p:tags r:id="rId2"/>
              </p:custDataLst>
            </p:nvPr>
          </p:nvSpPr>
          <p:spPr bwMode="auto">
            <a:xfrm>
              <a:off x="3002037" y="1089308"/>
              <a:ext cx="7067433" cy="369332"/>
            </a:xfrm>
            <a:prstGeom prst="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sz="1600">
                <a:latin typeface="微软雅黑" panose="020B0503020204020204" pitchFamily="34" charset="-122"/>
                <a:ea typeface="微软雅黑" panose="020B0503020204020204" pitchFamily="34" charset="-122"/>
              </a:endParaRPr>
            </a:p>
          </p:txBody>
        </p:sp>
        <p:sp>
          <p:nvSpPr>
            <p:cNvPr id="17" name="TextBox 16"/>
            <p:cNvSpPr txBox="1"/>
            <p:nvPr>
              <p:custDataLst>
                <p:tags r:id="rId3"/>
              </p:custDataLst>
            </p:nvPr>
          </p:nvSpPr>
          <p:spPr>
            <a:xfrm>
              <a:off x="2951469" y="1081498"/>
              <a:ext cx="5688632" cy="389936"/>
            </a:xfrm>
            <a:prstGeom prst="rect">
              <a:avLst/>
            </a:prstGeom>
            <a:noFill/>
          </p:spPr>
          <p:txBody>
            <a:bodyPr wrap="square" rtlCol="0">
              <a:spAutoFit/>
            </a:bodyPr>
            <a:lstStyle/>
            <a:p>
              <a:r>
                <a:rPr lang="zh-CN" altLang="en-US" sz="1800" dirty="0">
                  <a:solidFill>
                    <a:srgbClr val="F8F8F8"/>
                  </a:solidFill>
                  <a:latin typeface="微软雅黑" panose="020B0503020204020204" pitchFamily="34" charset="-122"/>
                  <a:ea typeface="微软雅黑" panose="020B0503020204020204" pitchFamily="34" charset="-122"/>
                </a:rPr>
                <a:t>马克思主义视角下的所有制与民营经济定位</a:t>
              </a:r>
              <a:endParaRPr lang="zh-CN" altLang="en-US" sz="1800" dirty="0">
                <a:solidFill>
                  <a:srgbClr val="F8F8F8"/>
                </a:solidFill>
                <a:latin typeface="微软雅黑" panose="020B0503020204020204" pitchFamily="34" charset="-122"/>
                <a:ea typeface="微软雅黑" panose="020B0503020204020204" pitchFamily="34" charset="-122"/>
              </a:endParaRPr>
            </a:p>
          </p:txBody>
        </p:sp>
      </p:grpSp>
      <p:grpSp>
        <p:nvGrpSpPr>
          <p:cNvPr id="18" name="组合 17"/>
          <p:cNvGrpSpPr/>
          <p:nvPr>
            <p:custDataLst>
              <p:tags r:id="rId4"/>
            </p:custDataLst>
          </p:nvPr>
        </p:nvGrpSpPr>
        <p:grpSpPr>
          <a:xfrm>
            <a:off x="1525378" y="3060627"/>
            <a:ext cx="5763985" cy="384810"/>
            <a:chOff x="3002037" y="3922395"/>
            <a:chExt cx="7067433" cy="407416"/>
          </a:xfrm>
          <a:solidFill>
            <a:schemeClr val="accent2">
              <a:lumMod val="75000"/>
            </a:schemeClr>
          </a:solidFill>
        </p:grpSpPr>
        <p:sp>
          <p:nvSpPr>
            <p:cNvPr id="19" name="矩形 18"/>
            <p:cNvSpPr/>
            <p:nvPr>
              <p:custDataLst>
                <p:tags r:id="rId5"/>
              </p:custDataLst>
            </p:nvPr>
          </p:nvSpPr>
          <p:spPr bwMode="auto">
            <a:xfrm>
              <a:off x="3002037" y="3922395"/>
              <a:ext cx="7067433" cy="369332"/>
            </a:xfrm>
            <a:prstGeom prst="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sz="1600">
                <a:latin typeface="微软雅黑" panose="020B0503020204020204" pitchFamily="34" charset="-122"/>
                <a:ea typeface="微软雅黑" panose="020B0503020204020204" pitchFamily="34" charset="-122"/>
              </a:endParaRPr>
            </a:p>
          </p:txBody>
        </p:sp>
        <p:sp>
          <p:nvSpPr>
            <p:cNvPr id="20" name="TextBox 19"/>
            <p:cNvSpPr txBox="1"/>
            <p:nvPr>
              <p:custDataLst>
                <p:tags r:id="rId6"/>
              </p:custDataLst>
            </p:nvPr>
          </p:nvSpPr>
          <p:spPr>
            <a:xfrm>
              <a:off x="3023838" y="3939875"/>
              <a:ext cx="5616018" cy="389936"/>
            </a:xfrm>
            <a:prstGeom prst="rect">
              <a:avLst/>
            </a:prstGeom>
            <a:noFill/>
          </p:spPr>
          <p:txBody>
            <a:bodyPr wrap="square" rtlCol="0">
              <a:spAutoFit/>
            </a:bodyPr>
            <a:lstStyle/>
            <a:p>
              <a:r>
                <a:rPr lang="zh-CN" altLang="en-US" sz="1800" dirty="0">
                  <a:solidFill>
                    <a:srgbClr val="F8F8F8"/>
                  </a:solidFill>
                  <a:latin typeface="微软雅黑" panose="020B0503020204020204" pitchFamily="34" charset="-122"/>
                  <a:ea typeface="微软雅黑" panose="020B0503020204020204" pitchFamily="34" charset="-122"/>
                </a:rPr>
                <a:t>高质量发展阶段下民营经济面临的挑战</a:t>
              </a:r>
              <a:endParaRPr lang="zh-CN" altLang="en-US" sz="1800" dirty="0">
                <a:solidFill>
                  <a:srgbClr val="F8F8F8"/>
                </a:solidFill>
                <a:latin typeface="微软雅黑" panose="020B0503020204020204" pitchFamily="34" charset="-122"/>
                <a:ea typeface="微软雅黑" panose="020B0503020204020204" pitchFamily="34" charset="-122"/>
              </a:endParaRPr>
            </a:p>
          </p:txBody>
        </p:sp>
      </p:grpSp>
      <p:sp>
        <p:nvSpPr>
          <p:cNvPr id="21" name="TextBox 20"/>
          <p:cNvSpPr txBox="1"/>
          <p:nvPr>
            <p:custDataLst>
              <p:tags r:id="rId7"/>
            </p:custDataLst>
          </p:nvPr>
        </p:nvSpPr>
        <p:spPr>
          <a:xfrm>
            <a:off x="1483995" y="1153160"/>
            <a:ext cx="6901815" cy="1866900"/>
          </a:xfrm>
          <a:prstGeom prst="rect">
            <a:avLst/>
          </a:prstGeom>
          <a:noFill/>
        </p:spPr>
        <p:txBody>
          <a:bodyPr wrap="square" lIns="68580" tIns="34290" rIns="68580" bIns="34290" rtlCol="0">
            <a:spAutoFit/>
          </a:bodyPr>
          <a:lstStyle/>
          <a:p>
            <a:pPr>
              <a:lnSpc>
                <a:spcPct val="130000"/>
              </a:lnSpc>
            </a:pPr>
            <a:r>
              <a:rPr lang="zh-CN" altLang="en-US" sz="1800" dirty="0">
                <a:latin typeface="微软雅黑" panose="020B0503020204020204" pitchFamily="34" charset="-122"/>
                <a:ea typeface="微软雅黑" panose="020B0503020204020204" pitchFamily="34" charset="-122"/>
              </a:rPr>
              <a:t>马克思恩格斯认为把一切生产工具集中在国家即组织成为统治阶级的无产阶级手里，并且尽可能快地增加生产力的总量才能最终消灭私有制、建立共产主义社会。民营经济作为中国特色社会主义市场经济体系的重要组成部分，在我国经济社会发展进程中发挥着不可替代的作用。</a:t>
            </a:r>
            <a:endParaRPr lang="zh-CN" altLang="en-US" sz="1800" dirty="0">
              <a:latin typeface="微软雅黑" panose="020B0503020204020204" pitchFamily="34" charset="-122"/>
              <a:ea typeface="微软雅黑" panose="020B0503020204020204" pitchFamily="34" charset="-122"/>
            </a:endParaRPr>
          </a:p>
        </p:txBody>
      </p:sp>
      <p:sp>
        <p:nvSpPr>
          <p:cNvPr id="22" name="TextBox 21"/>
          <p:cNvSpPr txBox="1"/>
          <p:nvPr>
            <p:custDataLst>
              <p:tags r:id="rId8"/>
            </p:custDataLst>
          </p:nvPr>
        </p:nvSpPr>
        <p:spPr>
          <a:xfrm>
            <a:off x="1525270" y="3450590"/>
            <a:ext cx="6700520" cy="1147445"/>
          </a:xfrm>
          <a:prstGeom prst="rect">
            <a:avLst/>
          </a:prstGeom>
          <a:noFill/>
        </p:spPr>
        <p:txBody>
          <a:bodyPr wrap="square" lIns="68580" tIns="34290" rIns="68580" bIns="34290" rtlCol="0">
            <a:spAutoFit/>
          </a:bodyPr>
          <a:lstStyle/>
          <a:p>
            <a:pPr>
              <a:lnSpc>
                <a:spcPct val="130000"/>
              </a:lnSpc>
            </a:pPr>
            <a:r>
              <a:rPr lang="zh-CN" altLang="en-US" sz="1800" dirty="0">
                <a:latin typeface="微软雅黑" panose="020B0503020204020204" pitchFamily="34" charset="-122"/>
                <a:ea typeface="微软雅黑" panose="020B0503020204020204" pitchFamily="34" charset="-122"/>
              </a:rPr>
              <a:t>随着全球经济环境日益复杂以及我国经济结构转型的持续深入，民营经济发展受融资难、创新弱等问题制约，大学生认知不足、参与度不高，影响其内在活力与发展后劲。</a:t>
            </a:r>
            <a:endParaRPr lang="zh-CN" altLang="en-US" sz="1800" dirty="0">
              <a:latin typeface="微软雅黑" panose="020B0503020204020204" pitchFamily="34" charset="-122"/>
              <a:ea typeface="微软雅黑" panose="020B0503020204020204" pitchFamily="34" charset="-122"/>
            </a:endParaRPr>
          </a:p>
        </p:txBody>
      </p:sp>
      <p:sp>
        <p:nvSpPr>
          <p:cNvPr id="23" name="等腰三角形 2"/>
          <p:cNvSpPr/>
          <p:nvPr>
            <p:custDataLst>
              <p:tags r:id="rId9"/>
            </p:custDataLst>
          </p:nvPr>
        </p:nvSpPr>
        <p:spPr bwMode="auto">
          <a:xfrm rot="2747878">
            <a:off x="385057" y="749082"/>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1"/>
          </a:solidFill>
          <a:ln>
            <a:noFill/>
          </a:ln>
        </p:spPr>
        <p:txBody>
          <a:bodyPr wrap="none" lIns="68580" tIns="34290" rIns="68580" bIns="34290" anchor="ctr"/>
          <a:lstStyle/>
          <a:p>
            <a:pPr algn="ctr"/>
            <a:endParaRPr lang="zh-CN" altLang="en-US" sz="1100" kern="0" dirty="0">
              <a:solidFill>
                <a:srgbClr val="FFFFFF"/>
              </a:solidFill>
              <a:latin typeface="微软雅黑" panose="020B0503020204020204" pitchFamily="34" charset="-122"/>
              <a:ea typeface="微软雅黑" panose="020B0503020204020204" pitchFamily="34" charset="-122"/>
            </a:endParaRPr>
          </a:p>
        </p:txBody>
      </p:sp>
      <p:sp>
        <p:nvSpPr>
          <p:cNvPr id="24" name="TextBox 23"/>
          <p:cNvSpPr txBox="1"/>
          <p:nvPr>
            <p:custDataLst>
              <p:tags r:id="rId10"/>
            </p:custDataLst>
          </p:nvPr>
        </p:nvSpPr>
        <p:spPr>
          <a:xfrm>
            <a:off x="509881" y="1218917"/>
            <a:ext cx="643835" cy="369258"/>
          </a:xfrm>
          <a:prstGeom prst="rect">
            <a:avLst/>
          </a:prstGeom>
          <a:noFill/>
          <a:ln>
            <a:noFill/>
          </a:ln>
        </p:spPr>
        <p:txBody>
          <a:bodyPr wrap="none" lIns="68580" tIns="34290" rIns="68580" bIns="34290"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b="1" dirty="0"/>
              <a:t>背景</a:t>
            </a:r>
            <a:r>
              <a:rPr lang="en-US" altLang="zh-CN" b="1" dirty="0"/>
              <a:t>1</a:t>
            </a:r>
            <a:endParaRPr lang="en-US" altLang="zh-CN" b="1" dirty="0"/>
          </a:p>
        </p:txBody>
      </p:sp>
      <p:sp>
        <p:nvSpPr>
          <p:cNvPr id="25" name="等腰三角形 2"/>
          <p:cNvSpPr/>
          <p:nvPr>
            <p:custDataLst>
              <p:tags r:id="rId11"/>
            </p:custDataLst>
          </p:nvPr>
        </p:nvSpPr>
        <p:spPr bwMode="auto">
          <a:xfrm rot="3036074">
            <a:off x="386326" y="3055315"/>
            <a:ext cx="992273" cy="1148112"/>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2"/>
          </a:solidFill>
          <a:ln>
            <a:noFill/>
          </a:ln>
        </p:spPr>
        <p:txBody>
          <a:bodyPr wrap="none" lIns="68580" tIns="34290" rIns="68580" bIns="34290" anchor="ctr"/>
          <a:lstStyle/>
          <a:p>
            <a:pPr algn="ctr"/>
            <a:endParaRPr lang="zh-CN" altLang="en-US" sz="1100" kern="0">
              <a:solidFill>
                <a:srgbClr val="FFFFFF"/>
              </a:solidFill>
              <a:latin typeface="微软雅黑" panose="020B0503020204020204" pitchFamily="34" charset="-122"/>
              <a:ea typeface="微软雅黑" panose="020B0503020204020204" pitchFamily="34" charset="-122"/>
            </a:endParaRPr>
          </a:p>
        </p:txBody>
      </p:sp>
      <p:sp>
        <p:nvSpPr>
          <p:cNvPr id="26" name="TextBox 25"/>
          <p:cNvSpPr txBox="1"/>
          <p:nvPr>
            <p:custDataLst>
              <p:tags r:id="rId12"/>
            </p:custDataLst>
          </p:nvPr>
        </p:nvSpPr>
        <p:spPr>
          <a:xfrm>
            <a:off x="510214" y="3511331"/>
            <a:ext cx="643835" cy="369258"/>
          </a:xfrm>
          <a:prstGeom prst="rect">
            <a:avLst/>
          </a:prstGeom>
          <a:noFill/>
          <a:ln>
            <a:noFill/>
          </a:ln>
        </p:spPr>
        <p:txBody>
          <a:bodyPr wrap="none" lIns="68580" tIns="34290" rIns="68580" bIns="34290"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b="1" dirty="0"/>
              <a:t>背景</a:t>
            </a:r>
            <a:r>
              <a:rPr lang="en-US" altLang="zh-CN" b="1" dirty="0"/>
              <a:t>2</a:t>
            </a:r>
            <a:endParaRPr lang="en-US" altLang="zh-CN" b="1" dirty="0"/>
          </a:p>
        </p:txBody>
      </p:sp>
    </p:spTree>
  </p:cSld>
  <p:clrMapOvr>
    <a:masterClrMapping/>
  </p:clrMapOvr>
  <p:transition advTm="3000">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68251"/>
            <a:ext cx="4572000" cy="398780"/>
          </a:xfrm>
          <a:prstGeom prst="rect">
            <a:avLst/>
          </a:prstGeom>
          <a:noFill/>
        </p:spPr>
        <p:txBody>
          <a:bodyPr wrap="square">
            <a:spAutoFit/>
          </a:bodyPr>
          <a:lstStyle/>
          <a:p>
            <a:r>
              <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研究意义</a:t>
            </a:r>
            <a:endParaRPr lang="zh-CN" altLang="en-US" sz="20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54" name="文本1"/>
          <p:cNvSpPr>
            <a:spLocks noChangeArrowheads="1"/>
          </p:cNvSpPr>
          <p:nvPr>
            <p:custDataLst>
              <p:tags r:id="rId1"/>
            </p:custDataLst>
          </p:nvPr>
        </p:nvSpPr>
        <p:spPr bwMode="gray">
          <a:xfrm>
            <a:off x="262255" y="1052830"/>
            <a:ext cx="7846695" cy="1674495"/>
          </a:xfrm>
          <a:prstGeom prst="roundRect">
            <a:avLst>
              <a:gd name="adj" fmla="val 11505"/>
            </a:avLst>
          </a:prstGeom>
          <a:noFill/>
          <a:ln w="15875" cap="flat" cmpd="sng" algn="ctr">
            <a:solidFill>
              <a:schemeClr val="accent1"/>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lnSpc>
                <a:spcPct val="130000"/>
              </a:lnSpc>
              <a:spcBef>
                <a:spcPct val="0"/>
              </a:spcBef>
              <a:spcAft>
                <a:spcPct val="0"/>
              </a:spcAft>
              <a:defRPr/>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本文以浙江理工大学在校大学生为研究对象，通过问卷调研的方式，系统了解其对民营经济的基本认知、政策关注程度以及就业创业的倾向意愿，并结合调研数据展开分析，以期为民营经济的健康发展提供高校视角的现实参考，同时为推动高校与企业的深层次协同发展提出建设性对策建议。</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1" name="文本1"/>
          <p:cNvSpPr>
            <a:spLocks noChangeArrowheads="1"/>
          </p:cNvSpPr>
          <p:nvPr>
            <p:custDataLst>
              <p:tags r:id="rId2"/>
            </p:custDataLst>
          </p:nvPr>
        </p:nvSpPr>
        <p:spPr bwMode="gray">
          <a:xfrm>
            <a:off x="262255" y="3025775"/>
            <a:ext cx="7847330" cy="1480820"/>
          </a:xfrm>
          <a:prstGeom prst="roundRect">
            <a:avLst>
              <a:gd name="adj" fmla="val 11505"/>
            </a:avLst>
          </a:prstGeom>
          <a:noFill/>
          <a:ln w="15875" cap="flat" cmpd="sng" algn="ctr">
            <a:solidFill>
              <a:schemeClr val="accent1"/>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457200" fontAlgn="base">
              <a:lnSpc>
                <a:spcPct val="130000"/>
              </a:lnSpc>
              <a:spcBef>
                <a:spcPct val="0"/>
              </a:spcBef>
              <a:spcAft>
                <a:spcPct val="0"/>
              </a:spcAft>
              <a:defRP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本研究的开展，不仅有助于梳理和揭示在高校青年视角下民营经济发展所面临的新问题与新需求，也为政府、高校以及社会各界进一步优化民营经济发展环境、激发民营主体创新活力提供了具有现实意义的理论支撑与实践依据。</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advTm="3000">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998275" y="3196659"/>
            <a:ext cx="5137618" cy="507819"/>
          </a:xfrm>
          <a:prstGeom prst="rect">
            <a:avLst/>
          </a:pr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5" name="Freeform 15"/>
          <p:cNvSpPr/>
          <p:nvPr/>
        </p:nvSpPr>
        <p:spPr bwMode="auto">
          <a:xfrm>
            <a:off x="1364925" y="1881304"/>
            <a:ext cx="1499982" cy="1499981"/>
          </a:xfrm>
          <a:custGeom>
            <a:avLst/>
            <a:gdLst>
              <a:gd name="T0" fmla="*/ 77 w 1306"/>
              <a:gd name="T1" fmla="*/ 0 h 1306"/>
              <a:gd name="T2" fmla="*/ 1231 w 1306"/>
              <a:gd name="T3" fmla="*/ 0 h 1306"/>
              <a:gd name="T4" fmla="*/ 1254 w 1306"/>
              <a:gd name="T5" fmla="*/ 4 h 1306"/>
              <a:gd name="T6" fmla="*/ 1275 w 1306"/>
              <a:gd name="T7" fmla="*/ 16 h 1306"/>
              <a:gd name="T8" fmla="*/ 1292 w 1306"/>
              <a:gd name="T9" fmla="*/ 32 h 1306"/>
              <a:gd name="T10" fmla="*/ 1303 w 1306"/>
              <a:gd name="T11" fmla="*/ 53 h 1306"/>
              <a:gd name="T12" fmla="*/ 1306 w 1306"/>
              <a:gd name="T13" fmla="*/ 77 h 1306"/>
              <a:gd name="T14" fmla="*/ 1306 w 1306"/>
              <a:gd name="T15" fmla="*/ 1231 h 1306"/>
              <a:gd name="T16" fmla="*/ 1303 w 1306"/>
              <a:gd name="T17" fmla="*/ 1254 h 1306"/>
              <a:gd name="T18" fmla="*/ 1292 w 1306"/>
              <a:gd name="T19" fmla="*/ 1275 h 1306"/>
              <a:gd name="T20" fmla="*/ 1275 w 1306"/>
              <a:gd name="T21" fmla="*/ 1292 h 1306"/>
              <a:gd name="T22" fmla="*/ 1254 w 1306"/>
              <a:gd name="T23" fmla="*/ 1303 h 1306"/>
              <a:gd name="T24" fmla="*/ 1231 w 1306"/>
              <a:gd name="T25" fmla="*/ 1306 h 1306"/>
              <a:gd name="T26" fmla="*/ 77 w 1306"/>
              <a:gd name="T27" fmla="*/ 1306 h 1306"/>
              <a:gd name="T28" fmla="*/ 53 w 1306"/>
              <a:gd name="T29" fmla="*/ 1303 h 1306"/>
              <a:gd name="T30" fmla="*/ 32 w 1306"/>
              <a:gd name="T31" fmla="*/ 1292 h 1306"/>
              <a:gd name="T32" fmla="*/ 16 w 1306"/>
              <a:gd name="T33" fmla="*/ 1275 h 1306"/>
              <a:gd name="T34" fmla="*/ 4 w 1306"/>
              <a:gd name="T35" fmla="*/ 1254 h 1306"/>
              <a:gd name="T36" fmla="*/ 0 w 1306"/>
              <a:gd name="T37" fmla="*/ 1231 h 1306"/>
              <a:gd name="T38" fmla="*/ 0 w 1306"/>
              <a:gd name="T39" fmla="*/ 77 h 1306"/>
              <a:gd name="T40" fmla="*/ 4 w 1306"/>
              <a:gd name="T41" fmla="*/ 53 h 1306"/>
              <a:gd name="T42" fmla="*/ 16 w 1306"/>
              <a:gd name="T43" fmla="*/ 32 h 1306"/>
              <a:gd name="T44" fmla="*/ 32 w 1306"/>
              <a:gd name="T45" fmla="*/ 16 h 1306"/>
              <a:gd name="T46" fmla="*/ 53 w 1306"/>
              <a:gd name="T47" fmla="*/ 4 h 1306"/>
              <a:gd name="T48" fmla="*/ 77 w 1306"/>
              <a:gd name="T49" fmla="*/ 0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06" h="1306">
                <a:moveTo>
                  <a:pt x="77" y="0"/>
                </a:moveTo>
                <a:lnTo>
                  <a:pt x="1231" y="0"/>
                </a:lnTo>
                <a:lnTo>
                  <a:pt x="1254" y="4"/>
                </a:lnTo>
                <a:lnTo>
                  <a:pt x="1275" y="16"/>
                </a:lnTo>
                <a:lnTo>
                  <a:pt x="1292" y="32"/>
                </a:lnTo>
                <a:lnTo>
                  <a:pt x="1303" y="53"/>
                </a:lnTo>
                <a:lnTo>
                  <a:pt x="1306" y="77"/>
                </a:lnTo>
                <a:lnTo>
                  <a:pt x="1306" y="1231"/>
                </a:lnTo>
                <a:lnTo>
                  <a:pt x="1303" y="1254"/>
                </a:lnTo>
                <a:lnTo>
                  <a:pt x="1292" y="1275"/>
                </a:lnTo>
                <a:lnTo>
                  <a:pt x="1275" y="1292"/>
                </a:lnTo>
                <a:lnTo>
                  <a:pt x="1254" y="1303"/>
                </a:lnTo>
                <a:lnTo>
                  <a:pt x="1231" y="1306"/>
                </a:lnTo>
                <a:lnTo>
                  <a:pt x="77" y="1306"/>
                </a:lnTo>
                <a:lnTo>
                  <a:pt x="53" y="1303"/>
                </a:lnTo>
                <a:lnTo>
                  <a:pt x="32" y="1292"/>
                </a:lnTo>
                <a:lnTo>
                  <a:pt x="16" y="1275"/>
                </a:lnTo>
                <a:lnTo>
                  <a:pt x="4" y="1254"/>
                </a:lnTo>
                <a:lnTo>
                  <a:pt x="0" y="1231"/>
                </a:lnTo>
                <a:lnTo>
                  <a:pt x="0" y="77"/>
                </a:lnTo>
                <a:lnTo>
                  <a:pt x="4" y="53"/>
                </a:lnTo>
                <a:lnTo>
                  <a:pt x="16" y="32"/>
                </a:lnTo>
                <a:lnTo>
                  <a:pt x="32" y="16"/>
                </a:lnTo>
                <a:lnTo>
                  <a:pt x="53" y="4"/>
                </a:lnTo>
                <a:lnTo>
                  <a:pt x="77" y="0"/>
                </a:lnTo>
                <a:close/>
              </a:path>
            </a:pathLst>
          </a:custGeom>
          <a:gradFill flip="none" rotWithShape="1">
            <a:gsLst>
              <a:gs pos="3000">
                <a:schemeClr val="bg1">
                  <a:lumMod val="75000"/>
                </a:schemeClr>
              </a:gs>
              <a:gs pos="59000">
                <a:srgbClr val="FBFBFB"/>
              </a:gs>
            </a:gsLst>
            <a:lin ang="2700000" scaled="1"/>
          </a:gradFill>
          <a:ln w="57150">
            <a:solidFill>
              <a:schemeClr val="bg1"/>
            </a:solidFill>
            <a:prstDash val="solid"/>
            <a:round/>
          </a:ln>
          <a:effectLst>
            <a:outerShdw blurRad="177800" dist="203200" dir="2700000" algn="tl" rotWithShape="0">
              <a:prstClr val="black">
                <a:alpha val="40000"/>
              </a:prstClr>
            </a:outerShdw>
          </a:effectLst>
        </p:spPr>
        <p:txBody>
          <a:bodyPr vert="horz" wrap="square" lIns="91435" tIns="45717" rIns="91435" bIns="45717" numCol="1" anchor="ctr" anchorCtr="1" compatLnSpc="1"/>
          <a:lstStyle/>
          <a:p>
            <a:endParaRPr lang="zh-CN" altLang="en-US" sz="6260" dirty="0">
              <a:solidFill>
                <a:srgbClr val="AE002B"/>
              </a:solidFill>
              <a:latin typeface="Impact" panose="020B0806030902050204" pitchFamily="34" charset="0"/>
            </a:endParaRPr>
          </a:p>
        </p:txBody>
      </p:sp>
      <p:sp>
        <p:nvSpPr>
          <p:cNvPr id="1048646" name="文本框 6"/>
          <p:cNvSpPr txBox="1"/>
          <p:nvPr/>
        </p:nvSpPr>
        <p:spPr>
          <a:xfrm>
            <a:off x="1364615" y="2073275"/>
            <a:ext cx="1500505" cy="1142365"/>
          </a:xfrm>
          <a:prstGeom prst="rect">
            <a:avLst/>
          </a:prstGeom>
          <a:noFill/>
        </p:spPr>
        <p:txBody>
          <a:bodyPr wrap="square" rtlCol="0">
            <a:spAutoFit/>
          </a:bodyPr>
          <a:lstStyle/>
          <a:p>
            <a:pPr algn="ctr"/>
            <a:r>
              <a:rPr lang="en-US" altLang="zh-CN" sz="6825" dirty="0">
                <a:solidFill>
                  <a:srgbClr val="AE002B"/>
                </a:solidFill>
                <a:latin typeface="Impact" panose="020B0806030902050204" pitchFamily="34" charset="0"/>
              </a:rPr>
              <a:t>02</a:t>
            </a:r>
            <a:endParaRPr lang="zh-CN" altLang="en-US" sz="6825" dirty="0">
              <a:solidFill>
                <a:srgbClr val="AE002B"/>
              </a:solidFill>
              <a:latin typeface="Impact" panose="020B0806030902050204" pitchFamily="34" charset="0"/>
            </a:endParaRPr>
          </a:p>
        </p:txBody>
      </p:sp>
      <p:grpSp>
        <p:nvGrpSpPr>
          <p:cNvPr id="56" name="组合 7"/>
          <p:cNvGrpSpPr/>
          <p:nvPr/>
        </p:nvGrpSpPr>
        <p:grpSpPr>
          <a:xfrm>
            <a:off x="3111840" y="2221970"/>
            <a:ext cx="5551170" cy="974521"/>
            <a:chOff x="3749212" y="2131505"/>
            <a:chExt cx="5162422" cy="974521"/>
          </a:xfrm>
        </p:grpSpPr>
        <p:sp>
          <p:nvSpPr>
            <p:cNvPr id="1048647" name="矩形 3"/>
            <p:cNvSpPr/>
            <p:nvPr/>
          </p:nvSpPr>
          <p:spPr>
            <a:xfrm>
              <a:off x="3749212" y="2131505"/>
              <a:ext cx="5162422" cy="845185"/>
            </a:xfrm>
            <a:prstGeom prst="rect">
              <a:avLst/>
            </a:prstGeom>
          </p:spPr>
          <p:txBody>
            <a:bodyPr wrap="square">
              <a:noAutofit/>
            </a:bodyPr>
            <a:lstStyle/>
            <a:p>
              <a:pPr algn="dist"/>
              <a:r>
                <a:rPr lang="zh-CN" altLang="en-US" sz="4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sym typeface="+mn-ea"/>
                </a:rPr>
                <a:t>调研方式与结果分析</a:t>
              </a:r>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dist"/>
              <a:endParaRPr lang="zh-CN" altLang="en-US" sz="24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145730" name="直接连接符 2"/>
            <p:cNvCxnSpPr/>
            <p:nvPr/>
          </p:nvCxnSpPr>
          <p:spPr>
            <a:xfrm flipV="1">
              <a:off x="3749635" y="3092691"/>
              <a:ext cx="5048450" cy="1333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advTm="0">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68251"/>
            <a:ext cx="4572000" cy="922020"/>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发放调查问卷</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48677" name="文本框 29"/>
          <p:cNvSpPr txBox="1"/>
          <p:nvPr/>
        </p:nvSpPr>
        <p:spPr>
          <a:xfrm>
            <a:off x="6507285" y="4183832"/>
            <a:ext cx="4579620" cy="281940"/>
          </a:xfrm>
          <a:prstGeom prst="rect">
            <a:avLst/>
          </a:prstGeom>
          <a:noFill/>
        </p:spPr>
        <p:txBody>
          <a:bodyPr wrap="square">
            <a:spAutoFit/>
          </a:bodyPr>
          <a:lstStyle/>
          <a:p>
            <a:endParaRPr lang="zh-CN" altLang="en-US" dirty="0"/>
          </a:p>
        </p:txBody>
      </p:sp>
      <p:sp>
        <p:nvSpPr>
          <p:cNvPr id="2" name="文本框 1"/>
          <p:cNvSpPr txBox="1"/>
          <p:nvPr/>
        </p:nvSpPr>
        <p:spPr>
          <a:xfrm>
            <a:off x="5217795" y="1600835"/>
            <a:ext cx="3472815" cy="2865120"/>
          </a:xfrm>
          <a:prstGeom prst="rect">
            <a:avLst/>
          </a:prstGeom>
          <a:noFill/>
        </p:spPr>
        <p:txBody>
          <a:bodyPr wrap="square" rtlCol="0">
            <a:noAutofit/>
          </a:bodyPr>
          <a:lstStyle/>
          <a:p>
            <a:pPr indent="457200">
              <a:lnSpc>
                <a:spcPct val="150000"/>
              </a:lnSpc>
            </a:pPr>
            <a:r>
              <a:rPr lang="zh-CN" altLang="en-US" sz="1800">
                <a:latin typeface="WPS灵秀黑" charset="-122"/>
                <a:ea typeface="WPS灵秀黑" charset="-122"/>
                <a:cs typeface="WPS灵秀黑" charset="-122"/>
                <a:sym typeface="WPS灵秀黑" charset="-122"/>
              </a:rPr>
              <a:t>本次调研通过线上问卷形式对浙江理工大学学生进行调查，设计</a:t>
            </a:r>
            <a:r>
              <a:rPr lang="en-US" altLang="zh-CN" sz="1800">
                <a:latin typeface="WPS灵秀黑" charset="-122"/>
                <a:ea typeface="WPS灵秀黑" charset="-122"/>
                <a:cs typeface="WPS灵秀黑" charset="-122"/>
                <a:sym typeface="WPS灵秀黑" charset="-122"/>
              </a:rPr>
              <a:t>8</a:t>
            </a:r>
            <a:r>
              <a:rPr lang="zh-CN" altLang="en-US" sz="1800">
                <a:latin typeface="WPS灵秀黑" charset="-122"/>
                <a:ea typeface="WPS灵秀黑" charset="-122"/>
                <a:cs typeface="WPS灵秀黑" charset="-122"/>
                <a:sym typeface="WPS灵秀黑" charset="-122"/>
              </a:rPr>
              <a:t>个问题，回收</a:t>
            </a:r>
            <a:r>
              <a:rPr lang="en-US" altLang="zh-CN" sz="1800">
                <a:latin typeface="WPS灵秀黑" charset="-122"/>
                <a:ea typeface="WPS灵秀黑" charset="-122"/>
                <a:cs typeface="WPS灵秀黑" charset="-122"/>
                <a:sym typeface="WPS灵秀黑" charset="-122"/>
              </a:rPr>
              <a:t>103</a:t>
            </a:r>
            <a:r>
              <a:rPr lang="zh-CN" altLang="en-US" sz="1800">
                <a:latin typeface="WPS灵秀黑" charset="-122"/>
                <a:ea typeface="WPS灵秀黑" charset="-122"/>
                <a:cs typeface="WPS灵秀黑" charset="-122"/>
                <a:sym typeface="WPS灵秀黑" charset="-122"/>
              </a:rPr>
              <a:t>份问卷，筛除</a:t>
            </a:r>
            <a:r>
              <a:rPr lang="en-US" altLang="zh-CN" sz="1800">
                <a:latin typeface="WPS灵秀黑" charset="-122"/>
                <a:ea typeface="WPS灵秀黑" charset="-122"/>
                <a:cs typeface="WPS灵秀黑" charset="-122"/>
                <a:sym typeface="WPS灵秀黑" charset="-122"/>
              </a:rPr>
              <a:t>3</a:t>
            </a:r>
            <a:r>
              <a:rPr lang="zh-CN" altLang="en-US" sz="1800">
                <a:latin typeface="WPS灵秀黑" charset="-122"/>
                <a:ea typeface="WPS灵秀黑" charset="-122"/>
                <a:cs typeface="WPS灵秀黑" charset="-122"/>
                <a:sym typeface="WPS灵秀黑" charset="-122"/>
              </a:rPr>
              <a:t>份无效问卷后，最终获得的有效样本为</a:t>
            </a:r>
            <a:r>
              <a:rPr lang="en-US" altLang="zh-CN" sz="1800">
                <a:latin typeface="WPS灵秀黑" charset="-122"/>
                <a:ea typeface="WPS灵秀黑" charset="-122"/>
                <a:cs typeface="WPS灵秀黑" charset="-122"/>
                <a:sym typeface="WPS灵秀黑" charset="-122"/>
              </a:rPr>
              <a:t>100</a:t>
            </a:r>
            <a:r>
              <a:rPr lang="zh-CN" altLang="en-US" sz="1800">
                <a:latin typeface="WPS灵秀黑" charset="-122"/>
                <a:ea typeface="WPS灵秀黑" charset="-122"/>
                <a:cs typeface="WPS灵秀黑" charset="-122"/>
                <a:sym typeface="WPS灵秀黑" charset="-122"/>
              </a:rPr>
              <a:t>份，左边为调研问卷题目。</a:t>
            </a:r>
            <a:endParaRPr lang="zh-CN" altLang="en-US" sz="1800">
              <a:latin typeface="WPS灵秀黑" charset="-122"/>
              <a:ea typeface="WPS灵秀黑" charset="-122"/>
              <a:cs typeface="WPS灵秀黑" charset="-122"/>
              <a:sym typeface="WPS灵秀黑" charset="-122"/>
            </a:endParaRPr>
          </a:p>
        </p:txBody>
      </p:sp>
      <p:pic>
        <p:nvPicPr>
          <p:cNvPr id="3" name="图片 2" descr="4a594d1d71cfb8c5041b46ad42fc4248"/>
          <p:cNvPicPr>
            <a:picLocks noChangeAspect="1"/>
          </p:cNvPicPr>
          <p:nvPr/>
        </p:nvPicPr>
        <p:blipFill>
          <a:blip r:embed="rId1"/>
          <a:stretch>
            <a:fillRect/>
          </a:stretch>
        </p:blipFill>
        <p:spPr>
          <a:xfrm>
            <a:off x="615950" y="742315"/>
            <a:ext cx="2112010" cy="4105275"/>
          </a:xfrm>
          <a:prstGeom prst="rect">
            <a:avLst/>
          </a:prstGeom>
        </p:spPr>
      </p:pic>
      <p:pic>
        <p:nvPicPr>
          <p:cNvPr id="6" name="图片 5" descr="1016f960b0ab5ff2c70fa80d76b8fcf6"/>
          <p:cNvPicPr>
            <a:picLocks noChangeAspect="1"/>
          </p:cNvPicPr>
          <p:nvPr/>
        </p:nvPicPr>
        <p:blipFill>
          <a:blip r:embed="rId2"/>
          <a:stretch>
            <a:fillRect/>
          </a:stretch>
        </p:blipFill>
        <p:spPr>
          <a:xfrm>
            <a:off x="2816225" y="1003935"/>
            <a:ext cx="2106295" cy="3796030"/>
          </a:xfrm>
          <a:prstGeom prst="rect">
            <a:avLst/>
          </a:prstGeom>
        </p:spPr>
      </p:pic>
    </p:spTree>
  </p:cSld>
  <p:clrMapOvr>
    <a:masterClrMapping/>
  </p:clrMapOvr>
  <p:transition advTm="3000">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57456"/>
            <a:ext cx="4572000" cy="922020"/>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调查问卷</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部分内容与</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分析</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0" name="文本框 19"/>
          <p:cNvSpPr txBox="1"/>
          <p:nvPr/>
        </p:nvSpPr>
        <p:spPr>
          <a:xfrm>
            <a:off x="483235" y="874395"/>
            <a:ext cx="7418705" cy="460375"/>
          </a:xfrm>
          <a:prstGeom prst="rect">
            <a:avLst/>
          </a:prstGeom>
        </p:spPr>
        <p:txBody>
          <a:bodyPr wrap="square">
            <a:spAutoFit/>
          </a:bodyPr>
          <a:p>
            <a:pPr marL="0" indent="0" algn="just" defTabSz="266700">
              <a:lnSpc>
                <a:spcPct val="150000"/>
              </a:lnSpc>
              <a:spcBef>
                <a:spcPct val="0"/>
              </a:spcBef>
              <a:spcAft>
                <a:spcPct val="0"/>
              </a:spcAft>
            </a:pPr>
            <a:r>
              <a:rPr lang="en-US" altLang="zh-CN" sz="1600">
                <a:solidFill>
                  <a:srgbClr val="000000"/>
                </a:solidFill>
                <a:latin typeface="Times New Roman" panose="02020603050405020304"/>
                <a:ea typeface="宋体" panose="02010600030101010101" pitchFamily="2" charset="-122"/>
              </a:rPr>
              <a:t>4.</a:t>
            </a:r>
            <a:r>
              <a:rPr lang="zh-CN" altLang="en-US" sz="1600">
                <a:solidFill>
                  <a:srgbClr val="000000"/>
                </a:solidFill>
                <a:latin typeface="宋体" panose="02010600030101010101" pitchFamily="2" charset="-122"/>
                <a:ea typeface="宋体" panose="02010600030101010101" pitchFamily="2" charset="-122"/>
              </a:rPr>
              <a:t>你认为当前民营经济在中国经济发展中的作用主要体现在哪些方面？</a:t>
            </a:r>
            <a:r>
              <a:rPr lang="en-US" altLang="zh-CN" sz="1600">
                <a:solidFill>
                  <a:srgbClr val="0066FF"/>
                </a:solidFill>
                <a:latin typeface="Times New Roman" panose="02020603050405020304"/>
                <a:ea typeface="宋体" panose="02010600030101010101" pitchFamily="2" charset="-122"/>
              </a:rPr>
              <a:t>[</a:t>
            </a:r>
            <a:r>
              <a:rPr lang="zh-CN" altLang="en-US" sz="1600">
                <a:solidFill>
                  <a:srgbClr val="0066FF"/>
                </a:solidFill>
                <a:latin typeface="宋体" panose="02010600030101010101" pitchFamily="2" charset="-122"/>
                <a:ea typeface="宋体" panose="02010600030101010101" pitchFamily="2" charset="-122"/>
              </a:rPr>
              <a:t>多选题</a:t>
            </a:r>
            <a:r>
              <a:rPr lang="en-US" altLang="zh-CN" sz="1600">
                <a:solidFill>
                  <a:srgbClr val="0066FF"/>
                </a:solidFill>
                <a:latin typeface="Times New Roman" panose="02020603050405020304"/>
                <a:ea typeface="宋体" panose="02010600030101010101" pitchFamily="2" charset="-122"/>
              </a:rPr>
              <a:t>]</a:t>
            </a:r>
            <a:endParaRPr lang="en-US" altLang="zh-CN" sz="1600">
              <a:solidFill>
                <a:srgbClr val="0066FF"/>
              </a:solidFill>
              <a:latin typeface="Times New Roman" panose="02020603050405020304"/>
              <a:ea typeface="宋体" panose="02010600030101010101" pitchFamily="2" charset="-122"/>
            </a:endParaRPr>
          </a:p>
        </p:txBody>
      </p:sp>
      <p:pic>
        <p:nvPicPr>
          <p:cNvPr id="32" name="图片 31"/>
          <p:cNvPicPr>
            <a:picLocks noChangeAspect="1"/>
          </p:cNvPicPr>
          <p:nvPr/>
        </p:nvPicPr>
        <p:blipFill>
          <a:blip r:embed="rId1"/>
          <a:stretch>
            <a:fillRect/>
          </a:stretch>
        </p:blipFill>
        <p:spPr>
          <a:xfrm>
            <a:off x="1277620" y="1370965"/>
            <a:ext cx="5493385" cy="1783715"/>
          </a:xfrm>
          <a:prstGeom prst="rect">
            <a:avLst/>
          </a:prstGeom>
        </p:spPr>
      </p:pic>
      <p:sp>
        <p:nvSpPr>
          <p:cNvPr id="33" name="文本框 32"/>
          <p:cNvSpPr txBox="1"/>
          <p:nvPr/>
        </p:nvSpPr>
        <p:spPr>
          <a:xfrm>
            <a:off x="599440" y="3107690"/>
            <a:ext cx="7540625" cy="1868805"/>
          </a:xfrm>
          <a:prstGeom prst="rect">
            <a:avLst/>
          </a:prstGeom>
        </p:spPr>
        <p:txBody>
          <a:bodyPr wrap="square">
            <a:spAutoFit/>
          </a:bodyPr>
          <a:p>
            <a:pPr marL="88900" indent="0">
              <a:lnSpc>
                <a:spcPts val="900"/>
              </a:lnSpc>
            </a:pPr>
            <a:endParaRPr lang="zh-CN" altLang="en-US" sz="1800" b="0" i="0">
              <a:latin typeface="WPS灵秀黑" charset="-122"/>
              <a:ea typeface="WPS灵秀黑" charset="-122"/>
              <a:cs typeface="WPS灵秀黑" charset="-122"/>
            </a:endParaRPr>
          </a:p>
          <a:p>
            <a:pPr marL="0" indent="0">
              <a:spcBef>
                <a:spcPct val="0"/>
              </a:spcBef>
              <a:spcAft>
                <a:spcPts val="600"/>
              </a:spcAft>
            </a:pPr>
            <a:r>
              <a:rPr lang="en-US" altLang="zh-CN" sz="1800" b="0" i="0">
                <a:latin typeface="WPS灵秀黑" charset="-122"/>
                <a:ea typeface="WPS灵秀黑" charset="-122"/>
                <a:cs typeface="WPS灵秀黑" charset="-122"/>
              </a:rPr>
              <a:t>       </a:t>
            </a:r>
            <a:r>
              <a:rPr lang="zh-CN" altLang="en-US" sz="1800" b="0" i="0">
                <a:latin typeface="WPS灵秀黑" charset="-122"/>
                <a:ea typeface="WPS灵秀黑" charset="-122"/>
                <a:cs typeface="WPS灵秀黑" charset="-122"/>
              </a:rPr>
              <a:t>调研显示，浙江理工大学学生普遍认可民营经济在技术创新（89%）、就业创造（82%）和区域经济增长（69%）中的核心作用，凸显其对创新体系和社会稳定价值的认知。相较之下，仅19%认为税收贡献是核心功能，反映青年群体更关注市场活力与技术驱动。29%受访者选择"其他"选项，延伸至社会责任、绿色发展等多元价值层面，体现了高校青年经济认知的批判性思维与拓展趋势。</a:t>
            </a:r>
            <a:endParaRPr lang="zh-CN" altLang="en-US" sz="1800" b="0" i="0">
              <a:solidFill>
                <a:srgbClr val="000000"/>
              </a:solidFill>
              <a:latin typeface="Inter"/>
              <a:ea typeface="Inter"/>
            </a:endParaRPr>
          </a:p>
        </p:txBody>
      </p:sp>
    </p:spTree>
  </p:cSld>
  <p:clrMapOvr>
    <a:masterClrMapping/>
  </p:clrMapOvr>
  <p:transition advTm="3000">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文本框 2"/>
          <p:cNvSpPr txBox="1"/>
          <p:nvPr/>
        </p:nvSpPr>
        <p:spPr>
          <a:xfrm>
            <a:off x="483420" y="157456"/>
            <a:ext cx="4572000" cy="922020"/>
          </a:xfrm>
          <a:prstGeom prst="rect">
            <a:avLst/>
          </a:prstGeom>
          <a:noFill/>
        </p:spPr>
        <p:txBody>
          <a:bodyPr wrap="square">
            <a:spAutoFit/>
          </a:bodyPr>
          <a:lstStyle/>
          <a:p>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调查问卷</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部分内容与</a:t>
            </a:r>
            <a:r>
              <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分析</a:t>
            </a:r>
            <a:endParaRPr lang="zh-CN" altLang="en-US" sz="1800" b="1" dirty="0">
              <a:solidFill>
                <a:srgbClr val="C0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solidFill>
                <a:schemeClr val="tx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endParaRPr lang="zh-CN" altLang="en-US" sz="1800" b="1"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0" name="文本框 19"/>
          <p:cNvSpPr txBox="1"/>
          <p:nvPr/>
        </p:nvSpPr>
        <p:spPr>
          <a:xfrm>
            <a:off x="687070" y="824230"/>
            <a:ext cx="7418705" cy="460375"/>
          </a:xfrm>
          <a:prstGeom prst="rect">
            <a:avLst/>
          </a:prstGeom>
        </p:spPr>
        <p:txBody>
          <a:bodyPr wrap="square">
            <a:spAutoFit/>
          </a:bodyPr>
          <a:p>
            <a:pPr marL="0" indent="0" algn="just" defTabSz="266700">
              <a:lnSpc>
                <a:spcPct val="150000"/>
              </a:lnSpc>
              <a:spcBef>
                <a:spcPct val="0"/>
              </a:spcBef>
              <a:spcAft>
                <a:spcPct val="0"/>
              </a:spcAft>
            </a:pPr>
            <a:r>
              <a:rPr lang="en-US" altLang="zh-CN" sz="1600">
                <a:solidFill>
                  <a:srgbClr val="000000"/>
                </a:solidFill>
                <a:latin typeface="Times New Roman" panose="02020603050405020304"/>
                <a:ea typeface="宋体" panose="02010600030101010101" pitchFamily="2" charset="-122"/>
              </a:rPr>
              <a:t>5.</a:t>
            </a:r>
            <a:r>
              <a:rPr lang="zh-CN" altLang="en-US" sz="1600">
                <a:solidFill>
                  <a:schemeClr val="tx1"/>
                </a:solidFill>
                <a:latin typeface="Times New Roman" panose="02020603050405020304"/>
                <a:ea typeface="宋体" panose="02010600030101010101" pitchFamily="2" charset="-122"/>
              </a:rPr>
              <a:t>你对民营经济发展面临的最大困难有何看法？（单选）</a:t>
            </a:r>
            <a:r>
              <a:rPr lang="en-US" altLang="zh-CN" sz="1600">
                <a:solidFill>
                  <a:srgbClr val="0066FF"/>
                </a:solidFill>
                <a:latin typeface="Times New Roman" panose="02020603050405020304"/>
                <a:ea typeface="宋体" panose="02010600030101010101" pitchFamily="2" charset="-122"/>
              </a:rPr>
              <a:t>   [</a:t>
            </a:r>
            <a:r>
              <a:rPr lang="zh-CN" altLang="en-US" sz="1600">
                <a:solidFill>
                  <a:srgbClr val="0066FF"/>
                </a:solidFill>
                <a:latin typeface="Times New Roman" panose="02020603050405020304"/>
                <a:ea typeface="宋体" panose="02010600030101010101" pitchFamily="2" charset="-122"/>
              </a:rPr>
              <a:t>单选题</a:t>
            </a:r>
            <a:r>
              <a:rPr lang="en-US" altLang="zh-CN" sz="1600">
                <a:solidFill>
                  <a:srgbClr val="0066FF"/>
                </a:solidFill>
                <a:latin typeface="Times New Roman" panose="02020603050405020304"/>
                <a:ea typeface="宋体" panose="02010600030101010101" pitchFamily="2" charset="-122"/>
              </a:rPr>
              <a:t>]</a:t>
            </a:r>
            <a:endParaRPr lang="en-US" altLang="zh-CN" sz="1600">
              <a:solidFill>
                <a:srgbClr val="0066FF"/>
              </a:solidFill>
              <a:latin typeface="Times New Roman" panose="02020603050405020304"/>
              <a:ea typeface="宋体" panose="02010600030101010101" pitchFamily="2" charset="-122"/>
            </a:endParaRPr>
          </a:p>
        </p:txBody>
      </p:sp>
      <p:sp>
        <p:nvSpPr>
          <p:cNvPr id="33" name="文本框 32"/>
          <p:cNvSpPr txBox="1"/>
          <p:nvPr/>
        </p:nvSpPr>
        <p:spPr>
          <a:xfrm>
            <a:off x="483235" y="3118485"/>
            <a:ext cx="7951470" cy="1868805"/>
          </a:xfrm>
          <a:prstGeom prst="rect">
            <a:avLst/>
          </a:prstGeom>
        </p:spPr>
        <p:txBody>
          <a:bodyPr wrap="square">
            <a:spAutoFit/>
          </a:bodyPr>
          <a:p>
            <a:pPr marL="88900" indent="0">
              <a:lnSpc>
                <a:spcPts val="900"/>
              </a:lnSpc>
            </a:pPr>
            <a:endParaRPr lang="zh-CN" altLang="en-US" sz="1800" b="0" i="0">
              <a:latin typeface="WPS灵秀黑" charset="-122"/>
              <a:ea typeface="WPS灵秀黑" charset="-122"/>
              <a:cs typeface="WPS灵秀黑" charset="-122"/>
            </a:endParaRPr>
          </a:p>
          <a:p>
            <a:pPr marL="0" indent="0">
              <a:spcBef>
                <a:spcPct val="0"/>
              </a:spcBef>
              <a:spcAft>
                <a:spcPts val="600"/>
              </a:spcAft>
            </a:pPr>
            <a:r>
              <a:rPr lang="en-US" altLang="zh-CN" sz="1800" b="0" i="0">
                <a:latin typeface="WPS灵秀黑" charset="-122"/>
                <a:ea typeface="WPS灵秀黑" charset="-122"/>
                <a:cs typeface="WPS灵秀黑" charset="-122"/>
              </a:rPr>
              <a:t>        </a:t>
            </a:r>
            <a:r>
              <a:rPr lang="zh-CN" altLang="en-US" sz="1800" b="0" i="0">
                <a:latin typeface="WPS灵秀黑" charset="-122"/>
                <a:ea typeface="WPS灵秀黑" charset="-122"/>
                <a:cs typeface="WPS灵秀黑" charset="-122"/>
              </a:rPr>
              <a:t>调研显示，高校学生普遍认为民营经济发展面临多重挑战：政策执行不力（32%）与融资困境（25%）构成前两大障碍；另有15%关注技术创新短板，7%提及管理问题。仅4%聚焦市场准入限制，17%选择"其他"涵盖行业环境、市场风险、法律保障等因素。这反映出大学生对外部制度环境高度敏感，尤其重视政策效能与金融支持；但对企业内生能力的认知仍显薄弱，其对民营经济运行逻辑的理解深度有待从表层制度向内生机制延伸。</a:t>
            </a:r>
            <a:endParaRPr lang="zh-CN" altLang="en-US" sz="1800" b="0" i="0">
              <a:latin typeface="WPS灵秀黑" charset="-122"/>
              <a:ea typeface="WPS灵秀黑" charset="-122"/>
              <a:cs typeface="WPS灵秀黑" charset="-122"/>
            </a:endParaRPr>
          </a:p>
        </p:txBody>
      </p:sp>
      <p:pic>
        <p:nvPicPr>
          <p:cNvPr id="2" name="图片 1"/>
          <p:cNvPicPr>
            <a:picLocks noChangeAspect="1"/>
          </p:cNvPicPr>
          <p:nvPr/>
        </p:nvPicPr>
        <p:blipFill>
          <a:blip r:embed="rId1"/>
          <a:stretch>
            <a:fillRect/>
          </a:stretch>
        </p:blipFill>
        <p:spPr>
          <a:xfrm>
            <a:off x="1152525" y="1240155"/>
            <a:ext cx="5493385" cy="1911350"/>
          </a:xfrm>
          <a:prstGeom prst="rect">
            <a:avLst/>
          </a:prstGeom>
        </p:spPr>
      </p:pic>
    </p:spTree>
  </p:cSld>
  <p:clrMapOvr>
    <a:masterClrMapping/>
  </p:clrMapOvr>
  <p:transition advTm="3000">
    <p:fade/>
  </p:transition>
</p:sld>
</file>

<file path=ppt/tags/tag1.xml><?xml version="1.0" encoding="utf-8"?>
<p:tagLst xmlns:p="http://schemas.openxmlformats.org/presentationml/2006/main">
  <p:tag name="KSO_WM_DIAGRAM_VIRTUALLY_FRAME" val="{&quot;height&quot;:325.2531496062992,&quot;left&quot;:190.31141732283464,&quot;top&quot;:47.68070866141732,&quot;width&quot;:542}"/>
</p:tagLst>
</file>

<file path=ppt/tags/tag10.xml><?xml version="1.0" encoding="utf-8"?>
<p:tagLst xmlns:p="http://schemas.openxmlformats.org/presentationml/2006/main">
  <p:tag name="KSO_WM_DIAGRAM_VIRTUALLY_FRAME" val="{&quot;height&quot;:325.2531496062992,&quot;left&quot;:190.31141732283464,&quot;top&quot;:47.68070866141732,&quot;width&quot;:542}"/>
</p:tagLst>
</file>

<file path=ppt/tags/tag11.xml><?xml version="1.0" encoding="utf-8"?>
<p:tagLst xmlns:p="http://schemas.openxmlformats.org/presentationml/2006/main">
  <p:tag name="KSO_WM_DIAGRAM_VIRTUALLY_FRAME" val="{&quot;height&quot;:325.2531496062992,&quot;left&quot;:190.31141732283464,&quot;top&quot;:47.68070866141732,&quot;width&quot;:542}"/>
</p:tagLst>
</file>

<file path=ppt/tags/tag12.xml><?xml version="1.0" encoding="utf-8"?>
<p:tagLst xmlns:p="http://schemas.openxmlformats.org/presentationml/2006/main">
  <p:tag name="KSO_WM_DIAGRAM_VIRTUALLY_FRAME" val="{&quot;height&quot;:325.2531496062992,&quot;left&quot;:190.31141732283464,&quot;top&quot;:47.68070866141732,&quot;width&quot;:542}"/>
</p:tagLst>
</file>

<file path=ppt/tags/tag13.xml><?xml version="1.0" encoding="utf-8"?>
<p:tagLst xmlns:p="http://schemas.openxmlformats.org/presentationml/2006/main">
  <p:tag name="KSO_WM_DIAGRAM_VIRTUALLY_FRAME" val="{&quot;height&quot;:325.2531496062992,&quot;left&quot;:190.31141732283464,&quot;top&quot;:47.68070866141732,&quot;width&quot;:542}"/>
</p:tagLst>
</file>

<file path=ppt/tags/tag14.xml><?xml version="1.0" encoding="utf-8"?>
<p:tagLst xmlns:p="http://schemas.openxmlformats.org/presentationml/2006/main">
  <p:tag name="KSO_WM_DIAGRAM_VIRTUALLY_FRAME" val="{&quot;height&quot;:325.2531496062992,&quot;left&quot;:190.31141732283464,&quot;top&quot;:47.68070866141732,&quot;width&quot;:542}"/>
</p:tagLst>
</file>

<file path=ppt/tags/tag15.xml><?xml version="1.0" encoding="utf-8"?>
<p:tagLst xmlns:p="http://schemas.openxmlformats.org/presentationml/2006/main">
  <p:tag name="KSO_WM_DIAGRAM_VIRTUALLY_FRAME" val="{&quot;height&quot;:325.2531496062992,&quot;left&quot;:190.31141732283464,&quot;top&quot;:47.68070866141732,&quot;width&quot;:542}"/>
</p:tagLst>
</file>

<file path=ppt/tags/tag16.xml><?xml version="1.0" encoding="utf-8"?>
<p:tagLst xmlns:p="http://schemas.openxmlformats.org/presentationml/2006/main">
  <p:tag name="KSO_WM_DIAGRAM_VIRTUALLY_FRAME" val="{&quot;height&quot;:325.2531496062992,&quot;left&quot;:190.31141732283464,&quot;top&quot;:47.68070866141732,&quot;width&quot;:542}"/>
</p:tagLst>
</file>

<file path=ppt/tags/tag17.xml><?xml version="1.0" encoding="utf-8"?>
<p:tagLst xmlns:p="http://schemas.openxmlformats.org/presentationml/2006/main">
  <p:tag name="KSO_WM_DIAGRAM_VIRTUALLY_FRAME" val="{&quot;height&quot;:325.2531496062992,&quot;left&quot;:190.31141732283464,&quot;top&quot;:47.68070866141732,&quot;width&quot;:542}"/>
</p:tagLst>
</file>

<file path=ppt/tags/tag18.xml><?xml version="1.0" encoding="utf-8"?>
<p:tagLst xmlns:p="http://schemas.openxmlformats.org/presentationml/2006/main">
  <p:tag name="KSO_WM_DIAGRAM_VIRTUALLY_FRAME" val="{&quot;height&quot;:325.2531496062992,&quot;left&quot;:190.31141732283464,&quot;top&quot;:47.68070866141732,&quot;width&quot;:542}"/>
</p:tagLst>
</file>

<file path=ppt/tags/tag19.xml><?xml version="1.0" encoding="utf-8"?>
<p:tagLst xmlns:p="http://schemas.openxmlformats.org/presentationml/2006/main">
  <p:tag name="KSO_WM_DIAGRAM_VIRTUALLY_FRAME" val="{&quot;height&quot;:325.2531496062992,&quot;left&quot;:190.31141732283464,&quot;top&quot;:47.68070866141732,&quot;width&quot;:542}"/>
</p:tagLst>
</file>

<file path=ppt/tags/tag2.xml><?xml version="1.0" encoding="utf-8"?>
<p:tagLst xmlns:p="http://schemas.openxmlformats.org/presentationml/2006/main">
  <p:tag name="KSO_WM_DIAGRAM_VIRTUALLY_FRAME" val="{&quot;height&quot;:325.2531496062992,&quot;left&quot;:190.31141732283464,&quot;top&quot;:47.68070866141732,&quot;width&quot;:542}"/>
</p:tagLst>
</file>

<file path=ppt/tags/tag20.xml><?xml version="1.0" encoding="utf-8"?>
<p:tagLst xmlns:p="http://schemas.openxmlformats.org/presentationml/2006/main">
  <p:tag name="KSO_WM_DIAGRAM_VIRTUALLY_FRAME" val="{&quot;height&quot;:325.2531496062992,&quot;left&quot;:190.31141732283464,&quot;top&quot;:47.68070866141732,&quot;width&quot;:542}"/>
</p:tagLst>
</file>

<file path=ppt/tags/tag21.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22.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23.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24.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25.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26.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27.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28.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29.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3.xml><?xml version="1.0" encoding="utf-8"?>
<p:tagLst xmlns:p="http://schemas.openxmlformats.org/presentationml/2006/main">
  <p:tag name="KSO_WM_DIAGRAM_VIRTUALLY_FRAME" val="{&quot;height&quot;:325.2531496062992,&quot;left&quot;:190.31141732283464,&quot;top&quot;:47.68070866141732,&quot;width&quot;:542}"/>
</p:tagLst>
</file>

<file path=ppt/tags/tag30.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31.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32.xml><?xml version="1.0" encoding="utf-8"?>
<p:tagLst xmlns:p="http://schemas.openxmlformats.org/presentationml/2006/main">
  <p:tag name="KSO_WM_DIAGRAM_VIRTUALLY_FRAME" val="{&quot;height&quot;:338.1062517256909,&quot;left&quot;:9.76044014637613,&quot;top&quot;:72.71445693572647,&quot;width&quot;:653.7895598536239}"/>
</p:tagLst>
</file>

<file path=ppt/tags/tag33.xml><?xml version="1.0" encoding="utf-8"?>
<p:tagLst xmlns:p="http://schemas.openxmlformats.org/presentationml/2006/main">
  <p:tag name="KSO_WM_DIAGRAM_VIRTUALLY_FRAME" val="{&quot;height&quot;:271.15,&quot;left&quot;:21.85,&quot;top&quot;:81.8,&quot;width&quot;:618.5}"/>
</p:tagLst>
</file>

<file path=ppt/tags/tag34.xml><?xml version="1.0" encoding="utf-8"?>
<p:tagLst xmlns:p="http://schemas.openxmlformats.org/presentationml/2006/main">
  <p:tag name="KSO_WM_DIAGRAM_VIRTUALLY_FRAME" val="{&quot;height&quot;:271.15,&quot;left&quot;:21.85,&quot;top&quot;:81.8,&quot;width&quot;:559.95}"/>
</p:tagLst>
</file>

<file path=ppt/tags/tag35.xml><?xml version="1.0" encoding="utf-8"?>
<p:tagLst xmlns:p="http://schemas.openxmlformats.org/presentationml/2006/main">
  <p:tag name="KSO_WM_DIAGRAM_VIRTUALLY_FRAME" val="{&quot;height&quot;:553.8,&quot;left&quot;:0,&quot;top&quot;:13.25,&quot;width&quot;:769.3435433070866}"/>
</p:tagLst>
</file>

<file path=ppt/tags/tag36.xml><?xml version="1.0" encoding="utf-8"?>
<p:tagLst xmlns:p="http://schemas.openxmlformats.org/presentationml/2006/main">
  <p:tag name="KSO_WM_DIAGRAM_VIRTUALLY_FRAME" val="{&quot;height&quot;:553.8,&quot;left&quot;:0,&quot;top&quot;:13.25,&quot;width&quot;:769.3435433070866}"/>
</p:tagLst>
</file>

<file path=ppt/tags/tag37.xml><?xml version="1.0" encoding="utf-8"?>
<p:tagLst xmlns:p="http://schemas.openxmlformats.org/presentationml/2006/main">
  <p:tag name="KSO_WM_DIAGRAM_VIRTUALLY_FRAME" val="{&quot;height&quot;:553.8,&quot;left&quot;:0,&quot;top&quot;:13.25,&quot;width&quot;:769.3435433070866}"/>
</p:tagLst>
</file>

<file path=ppt/tags/tag38.xml><?xml version="1.0" encoding="utf-8"?>
<p:tagLst xmlns:p="http://schemas.openxmlformats.org/presentationml/2006/main">
  <p:tag name="KSO_WM_DIAGRAM_VIRTUALLY_FRAME" val="{&quot;height&quot;:553.8,&quot;left&quot;:0,&quot;top&quot;:13.25,&quot;width&quot;:769.3435433070866}"/>
</p:tagLst>
</file>

<file path=ppt/tags/tag39.xml><?xml version="1.0" encoding="utf-8"?>
<p:tagLst xmlns:p="http://schemas.openxmlformats.org/presentationml/2006/main">
  <p:tag name="KSO_WM_DIAGRAM_VIRTUALLY_FRAME" val="{&quot;height&quot;:553.8,&quot;left&quot;:0,&quot;top&quot;:13.25,&quot;width&quot;:769.3435433070866}"/>
</p:tagLst>
</file>

<file path=ppt/tags/tag4.xml><?xml version="1.0" encoding="utf-8"?>
<p:tagLst xmlns:p="http://schemas.openxmlformats.org/presentationml/2006/main">
  <p:tag name="KSO_WM_DIAGRAM_VIRTUALLY_FRAME" val="{&quot;height&quot;:325.2531496062992,&quot;left&quot;:190.31141732283464,&quot;top&quot;:47.68070866141732,&quot;width&quot;:542}"/>
</p:tagLst>
</file>

<file path=ppt/tags/tag40.xml><?xml version="1.0" encoding="utf-8"?>
<p:tagLst xmlns:p="http://schemas.openxmlformats.org/presentationml/2006/main">
  <p:tag name="KSO_WM_DIAGRAM_VIRTUALLY_FRAME" val="{&quot;height&quot;:553.8,&quot;left&quot;:0,&quot;top&quot;:13.25,&quot;width&quot;:769.3435433070866}"/>
</p:tagLst>
</file>

<file path=ppt/tags/tag41.xml><?xml version="1.0" encoding="utf-8"?>
<p:tagLst xmlns:p="http://schemas.openxmlformats.org/presentationml/2006/main">
  <p:tag name="KSO_WM_DIAGRAM_VIRTUALLY_FRAME" val="{&quot;height&quot;:553.8,&quot;left&quot;:0,&quot;top&quot;:13.25,&quot;width&quot;:769.3435433070866}"/>
</p:tagLst>
</file>

<file path=ppt/tags/tag42.xml><?xml version="1.0" encoding="utf-8"?>
<p:tagLst xmlns:p="http://schemas.openxmlformats.org/presentationml/2006/main">
  <p:tag name="KSO_WM_DIAGRAM_VIRTUALLY_FRAME" val="{&quot;height&quot;:553.8,&quot;left&quot;:0,&quot;top&quot;:13.25,&quot;width&quot;:769.3435433070866}"/>
</p:tagLst>
</file>

<file path=ppt/tags/tag43.xml><?xml version="1.0" encoding="utf-8"?>
<p:tagLst xmlns:p="http://schemas.openxmlformats.org/presentationml/2006/main">
  <p:tag name="KSO_WM_DIAGRAM_VIRTUALLY_FRAME" val="{&quot;height&quot;:553.8,&quot;left&quot;:0,&quot;top&quot;:13.25,&quot;width&quot;:769.3435433070866}"/>
</p:tagLst>
</file>

<file path=ppt/tags/tag44.xml><?xml version="1.0" encoding="utf-8"?>
<p:tagLst xmlns:p="http://schemas.openxmlformats.org/presentationml/2006/main">
  <p:tag name="KSO_WM_DIAGRAM_VIRTUALLY_FRAME" val="{&quot;height&quot;:553.8,&quot;left&quot;:0,&quot;top&quot;:13.25,&quot;width&quot;:769.3435433070866}"/>
</p:tagLst>
</file>

<file path=ppt/tags/tag45.xml><?xml version="1.0" encoding="utf-8"?>
<p:tagLst xmlns:p="http://schemas.openxmlformats.org/presentationml/2006/main">
  <p:tag name="KSO_WM_DIAGRAM_VIRTUALLY_FRAME" val="{&quot;height&quot;:271.15,&quot;left&quot;:21.85,&quot;top&quot;:81.8,&quot;width&quot;:618.5}"/>
</p:tagLst>
</file>

<file path=ppt/tags/tag5.xml><?xml version="1.0" encoding="utf-8"?>
<p:tagLst xmlns:p="http://schemas.openxmlformats.org/presentationml/2006/main">
  <p:tag name="KSO_WM_DIAGRAM_VIRTUALLY_FRAME" val="{&quot;height&quot;:325.2531496062992,&quot;left&quot;:190.31141732283464,&quot;top&quot;:47.68070866141732,&quot;width&quot;:542}"/>
</p:tagLst>
</file>

<file path=ppt/tags/tag6.xml><?xml version="1.0" encoding="utf-8"?>
<p:tagLst xmlns:p="http://schemas.openxmlformats.org/presentationml/2006/main">
  <p:tag name="KSO_WM_DIAGRAM_VIRTUALLY_FRAME" val="{&quot;height&quot;:325.2531496062992,&quot;left&quot;:190.31141732283464,&quot;top&quot;:47.68070866141732,&quot;width&quot;:542}"/>
</p:tagLst>
</file>

<file path=ppt/tags/tag7.xml><?xml version="1.0" encoding="utf-8"?>
<p:tagLst xmlns:p="http://schemas.openxmlformats.org/presentationml/2006/main">
  <p:tag name="KSO_WM_DIAGRAM_VIRTUALLY_FRAME" val="{&quot;height&quot;:325.2531496062992,&quot;left&quot;:190.31141732283464,&quot;top&quot;:47.68070866141732,&quot;width&quot;:542}"/>
</p:tagLst>
</file>

<file path=ppt/tags/tag8.xml><?xml version="1.0" encoding="utf-8"?>
<p:tagLst xmlns:p="http://schemas.openxmlformats.org/presentationml/2006/main">
  <p:tag name="KSO_WM_DIAGRAM_VIRTUALLY_FRAME" val="{&quot;height&quot;:325.2531496062992,&quot;left&quot;:190.31141732283464,&quot;top&quot;:47.68070866141732,&quot;width&quot;:542}"/>
</p:tagLst>
</file>

<file path=ppt/tags/tag9.xml><?xml version="1.0" encoding="utf-8"?>
<p:tagLst xmlns:p="http://schemas.openxmlformats.org/presentationml/2006/main">
  <p:tag name="KSO_WM_DIAGRAM_VIRTUALLY_FRAME" val="{&quot;height&quot;:325.2531496062992,&quot;left&quot;:190.31141732283464,&quot;top&quot;:47.68070866141732,&quot;width&quot;:542}"/>
</p:tagLst>
</file>

<file path=ppt/theme/theme1.xml><?xml version="1.0" encoding="utf-8"?>
<a:theme xmlns:a="http://schemas.openxmlformats.org/drawingml/2006/main" name="第一PPT，www.1ppt.com">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1901</Words>
  <Application>WPS 演示</Application>
  <PresentationFormat>全屏显示(16:9)</PresentationFormat>
  <Paragraphs>120</Paragraphs>
  <Slides>15</Slides>
  <Notes>6</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15</vt:i4>
      </vt:variant>
    </vt:vector>
  </HeadingPairs>
  <TitlesOfParts>
    <vt:vector size="33" baseType="lpstr">
      <vt:lpstr>Arial</vt:lpstr>
      <vt:lpstr>宋体</vt:lpstr>
      <vt:lpstr>Wingdings</vt:lpstr>
      <vt:lpstr>Impact</vt:lpstr>
      <vt:lpstr>汉仪雅酷黑简</vt:lpstr>
      <vt:lpstr>微软雅黑</vt:lpstr>
      <vt:lpstr>Calibri</vt:lpstr>
      <vt:lpstr>华文中宋</vt:lpstr>
      <vt:lpstr>黑体</vt:lpstr>
      <vt:lpstr>Times New Roman</vt:lpstr>
      <vt:lpstr>WPS灵秀黑</vt:lpstr>
      <vt:lpstr>Times New Roman</vt:lpstr>
      <vt:lpstr>Inter</vt:lpstr>
      <vt:lpstr>Segoe Print</vt:lpstr>
      <vt:lpstr>Arial Black</vt:lpstr>
      <vt:lpstr>Arial Unicode MS</vt:lpstr>
      <vt:lpstr>Calibri Light</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工作总结</dc:title>
  <dc:creator>第一PPT</dc:creator>
  <cp:lastModifiedBy>黄红洲</cp:lastModifiedBy>
  <cp:revision>113</cp:revision>
  <dcterms:created xsi:type="dcterms:W3CDTF">2016-12-23T12:18:00Z</dcterms:created>
  <dcterms:modified xsi:type="dcterms:W3CDTF">2025-09-10T12:22:51Z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2052-12.1.0.21915</vt:lpwstr>
  </property>
  <property fmtid="{D5CDD505-2E9C-101B-9397-08002B2CF9AE}" pid="3" name="ICV">
    <vt:lpwstr>EAA168B021394756AB87682ED30C662F_12</vt:lpwstr>
  </property>
</Properties>
</file>